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63" r:id="rId3"/>
    <p:sldId id="696" r:id="rId4"/>
    <p:sldId id="672" r:id="rId5"/>
    <p:sldId id="697" r:id="rId6"/>
    <p:sldId id="695" r:id="rId7"/>
    <p:sldId id="698" r:id="rId8"/>
    <p:sldId id="699" r:id="rId9"/>
    <p:sldId id="700" r:id="rId10"/>
    <p:sldId id="701" r:id="rId11"/>
    <p:sldId id="702" r:id="rId12"/>
    <p:sldId id="703" r:id="rId13"/>
    <p:sldId id="704" r:id="rId14"/>
    <p:sldId id="705" r:id="rId15"/>
    <p:sldId id="706" r:id="rId16"/>
    <p:sldId id="707" r:id="rId17"/>
    <p:sldId id="708" r:id="rId18"/>
    <p:sldId id="709" r:id="rId19"/>
    <p:sldId id="710" r:id="rId20"/>
    <p:sldId id="711" r:id="rId21"/>
    <p:sldId id="712" r:id="rId22"/>
    <p:sldId id="713" r:id="rId23"/>
    <p:sldId id="714" r:id="rId24"/>
    <p:sldId id="715" r:id="rId25"/>
    <p:sldId id="716" r:id="rId26"/>
    <p:sldId id="717" r:id="rId27"/>
    <p:sldId id="720" r:id="rId28"/>
    <p:sldId id="721" r:id="rId29"/>
    <p:sldId id="718" r:id="rId30"/>
    <p:sldId id="719" r:id="rId31"/>
    <p:sldId id="722" r:id="rId32"/>
    <p:sldId id="723" r:id="rId33"/>
    <p:sldId id="724" r:id="rId34"/>
  </p:sldIdLst>
  <p:sldSz cx="12192000" cy="6858000"/>
  <p:notesSz cx="6858000" cy="9144000"/>
  <p:embeddedFontLst>
    <p:embeddedFont>
      <p:font typeface="Calibri" panose="020F0502020204030204" pitchFamily="34" charset="0"/>
      <p:regular r:id="rId35"/>
      <p:bold r:id="rId36"/>
      <p:italic r:id="rId37"/>
      <p:boldItalic r:id="rId38"/>
    </p:embeddedFont>
    <p:embeddedFont>
      <p:font typeface="Calibri Light" panose="020F0302020204030204" pitchFamily="34" charset="0"/>
      <p:regular r:id="rId39"/>
      <p:italic r:id="rId40"/>
    </p:embeddedFont>
    <p:embeddedFont>
      <p:font typeface="Ubuntu" panose="020B0604020202020204" charset="0"/>
      <p:regular r:id="rId41"/>
      <p:bold r:id="rId42"/>
      <p:italic r:id="rId43"/>
      <p:boldItalic r:id="rId44"/>
    </p:embeddedFont>
  </p:embeddedFontLst>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3B56"/>
    <a:srgbClr val="800000"/>
    <a:srgbClr val="B9B9B9"/>
    <a:srgbClr val="FF0062"/>
    <a:srgbClr val="FFA5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329" autoAdjust="0"/>
    <p:restoredTop sz="94660"/>
  </p:normalViewPr>
  <p:slideViewPr>
    <p:cSldViewPr snapToGrid="0">
      <p:cViewPr varScale="1">
        <p:scale>
          <a:sx n="72" d="100"/>
          <a:sy n="72" d="100"/>
        </p:scale>
        <p:origin x="64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8.fntdata"/><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tableStyles" Target="tableStyles.xml"/></Relationships>
</file>

<file path=ppt/media/image1.jpg>
</file>

<file path=ppt/media/image2.jp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CAFA89-649A-4CD4-8CA0-922BD950A5DB}"/>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8B9034C3-6623-4312-ACFB-C94C4A14FF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77F4247F-4748-4C83-86EB-35ADCD5DBADC}"/>
              </a:ext>
            </a:extLst>
          </p:cNvPr>
          <p:cNvSpPr>
            <a:spLocks noGrp="1"/>
          </p:cNvSpPr>
          <p:nvPr>
            <p:ph type="dt" sz="half" idx="10"/>
          </p:nvPr>
        </p:nvSpPr>
        <p:spPr/>
        <p:txBody>
          <a:bodyPr/>
          <a:lstStyle/>
          <a:p>
            <a:fld id="{6DCCFB44-A862-479B-BE2C-2441143E5171}" type="datetimeFigureOut">
              <a:rPr lang="es-CO" smtClean="0"/>
              <a:t>26/09/2021</a:t>
            </a:fld>
            <a:endParaRPr lang="es-CO"/>
          </a:p>
        </p:txBody>
      </p:sp>
      <p:sp>
        <p:nvSpPr>
          <p:cNvPr id="5" name="Marcador de pie de página 4">
            <a:extLst>
              <a:ext uri="{FF2B5EF4-FFF2-40B4-BE49-F238E27FC236}">
                <a16:creationId xmlns:a16="http://schemas.microsoft.com/office/drawing/2014/main" id="{F50E6219-BDEB-4EE1-A175-07A7C207374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73DE246E-C529-439F-BD09-1F68055F5BBB}"/>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2855865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B054AC-3FFF-4D8F-9C52-EA16C149A13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9BE6E91-6808-4727-B8A7-FD95BB76E31E}"/>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F22F412-A405-47F4-A872-8F31E63DDDB7}"/>
              </a:ext>
            </a:extLst>
          </p:cNvPr>
          <p:cNvSpPr>
            <a:spLocks noGrp="1"/>
          </p:cNvSpPr>
          <p:nvPr>
            <p:ph type="dt" sz="half" idx="10"/>
          </p:nvPr>
        </p:nvSpPr>
        <p:spPr/>
        <p:txBody>
          <a:bodyPr/>
          <a:lstStyle/>
          <a:p>
            <a:fld id="{6DCCFB44-A862-479B-BE2C-2441143E5171}" type="datetimeFigureOut">
              <a:rPr lang="es-CO" smtClean="0"/>
              <a:t>26/09/2021</a:t>
            </a:fld>
            <a:endParaRPr lang="es-CO"/>
          </a:p>
        </p:txBody>
      </p:sp>
      <p:sp>
        <p:nvSpPr>
          <p:cNvPr id="5" name="Marcador de pie de página 4">
            <a:extLst>
              <a:ext uri="{FF2B5EF4-FFF2-40B4-BE49-F238E27FC236}">
                <a16:creationId xmlns:a16="http://schemas.microsoft.com/office/drawing/2014/main" id="{EF911309-6394-40FD-9219-93572412A90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097E88C8-E45A-47E6-B5DB-2C5BED4D0D41}"/>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684487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77EAF5F-01EC-4C8E-92E4-8EA72B127158}"/>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8B37C742-8933-4BA5-BEE2-40CF150E1C23}"/>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F7DBD54-366D-4902-A024-B9992F9252CA}"/>
              </a:ext>
            </a:extLst>
          </p:cNvPr>
          <p:cNvSpPr>
            <a:spLocks noGrp="1"/>
          </p:cNvSpPr>
          <p:nvPr>
            <p:ph type="dt" sz="half" idx="10"/>
          </p:nvPr>
        </p:nvSpPr>
        <p:spPr/>
        <p:txBody>
          <a:bodyPr/>
          <a:lstStyle/>
          <a:p>
            <a:fld id="{6DCCFB44-A862-479B-BE2C-2441143E5171}" type="datetimeFigureOut">
              <a:rPr lang="es-CO" smtClean="0"/>
              <a:t>26/09/2021</a:t>
            </a:fld>
            <a:endParaRPr lang="es-CO"/>
          </a:p>
        </p:txBody>
      </p:sp>
      <p:sp>
        <p:nvSpPr>
          <p:cNvPr id="5" name="Marcador de pie de página 4">
            <a:extLst>
              <a:ext uri="{FF2B5EF4-FFF2-40B4-BE49-F238E27FC236}">
                <a16:creationId xmlns:a16="http://schemas.microsoft.com/office/drawing/2014/main" id="{B65AAD18-E834-4B76-B93C-FC8C7F03009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49693C3-6EA5-4E9A-8D79-E4483968F493}"/>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1998667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92E5BB-C2E2-4BCD-A8D7-9FD01095B22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1E1201FE-32DD-4709-B8F2-7A4C7AD93DE8}"/>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7E3ACE2-4C48-4B09-89C6-F43A43C431D5}"/>
              </a:ext>
            </a:extLst>
          </p:cNvPr>
          <p:cNvSpPr>
            <a:spLocks noGrp="1"/>
          </p:cNvSpPr>
          <p:nvPr>
            <p:ph type="dt" sz="half" idx="10"/>
          </p:nvPr>
        </p:nvSpPr>
        <p:spPr/>
        <p:txBody>
          <a:bodyPr/>
          <a:lstStyle/>
          <a:p>
            <a:fld id="{6DCCFB44-A862-479B-BE2C-2441143E5171}" type="datetimeFigureOut">
              <a:rPr lang="es-CO" smtClean="0"/>
              <a:t>26/09/2021</a:t>
            </a:fld>
            <a:endParaRPr lang="es-CO"/>
          </a:p>
        </p:txBody>
      </p:sp>
      <p:sp>
        <p:nvSpPr>
          <p:cNvPr id="5" name="Marcador de pie de página 4">
            <a:extLst>
              <a:ext uri="{FF2B5EF4-FFF2-40B4-BE49-F238E27FC236}">
                <a16:creationId xmlns:a16="http://schemas.microsoft.com/office/drawing/2014/main" id="{5F595509-0E09-4AC8-BF64-40CD9721E482}"/>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CB3D477-DB13-4157-9F78-8967E6FD76FC}"/>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413466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969F0E-40B8-4860-AFD1-F14DE6EAF4B9}"/>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C26F8B3B-5A68-48FA-982F-BB0B353174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C4448117-10BA-43D8-903D-218E032EB699}"/>
              </a:ext>
            </a:extLst>
          </p:cNvPr>
          <p:cNvSpPr>
            <a:spLocks noGrp="1"/>
          </p:cNvSpPr>
          <p:nvPr>
            <p:ph type="dt" sz="half" idx="10"/>
          </p:nvPr>
        </p:nvSpPr>
        <p:spPr/>
        <p:txBody>
          <a:bodyPr/>
          <a:lstStyle/>
          <a:p>
            <a:fld id="{6DCCFB44-A862-479B-BE2C-2441143E5171}" type="datetimeFigureOut">
              <a:rPr lang="es-CO" smtClean="0"/>
              <a:t>26/09/2021</a:t>
            </a:fld>
            <a:endParaRPr lang="es-CO"/>
          </a:p>
        </p:txBody>
      </p:sp>
      <p:sp>
        <p:nvSpPr>
          <p:cNvPr id="5" name="Marcador de pie de página 4">
            <a:extLst>
              <a:ext uri="{FF2B5EF4-FFF2-40B4-BE49-F238E27FC236}">
                <a16:creationId xmlns:a16="http://schemas.microsoft.com/office/drawing/2014/main" id="{21C6AF83-72C1-49D9-A8D7-6149D8533B9B}"/>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7D4664A-BA81-4942-86A1-94E763AAD545}"/>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636498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A919E2-D330-4B7C-BB7A-FA6F510594A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266D0EF-28F6-4849-A29D-45F30BF8230B}"/>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233CDEF0-99AC-4C07-8779-54ED4CBCD1B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8F070C11-D9E3-4E48-9F88-5843561381B9}"/>
              </a:ext>
            </a:extLst>
          </p:cNvPr>
          <p:cNvSpPr>
            <a:spLocks noGrp="1"/>
          </p:cNvSpPr>
          <p:nvPr>
            <p:ph type="dt" sz="half" idx="10"/>
          </p:nvPr>
        </p:nvSpPr>
        <p:spPr/>
        <p:txBody>
          <a:bodyPr/>
          <a:lstStyle/>
          <a:p>
            <a:fld id="{6DCCFB44-A862-479B-BE2C-2441143E5171}" type="datetimeFigureOut">
              <a:rPr lang="es-CO" smtClean="0"/>
              <a:t>26/09/2021</a:t>
            </a:fld>
            <a:endParaRPr lang="es-CO"/>
          </a:p>
        </p:txBody>
      </p:sp>
      <p:sp>
        <p:nvSpPr>
          <p:cNvPr id="6" name="Marcador de pie de página 5">
            <a:extLst>
              <a:ext uri="{FF2B5EF4-FFF2-40B4-BE49-F238E27FC236}">
                <a16:creationId xmlns:a16="http://schemas.microsoft.com/office/drawing/2014/main" id="{AA041B92-5BD5-468A-ABEF-1A64E9694A2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CA931DA9-A972-4CDE-A1B9-7F721EC70521}"/>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6579812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7240C8-A045-422B-B727-9F6178ADC91D}"/>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CF7BAA07-E993-4A28-A445-F00F084642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C480F513-5313-4D5A-8C8E-105F980859BF}"/>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66A9F64A-C688-4E45-8184-CA55E345F6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ECE552A-77AA-4A1A-98FC-57E52E07E0A7}"/>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91F1C3B6-8E5E-4E95-B885-6A52086B1B0C}"/>
              </a:ext>
            </a:extLst>
          </p:cNvPr>
          <p:cNvSpPr>
            <a:spLocks noGrp="1"/>
          </p:cNvSpPr>
          <p:nvPr>
            <p:ph type="dt" sz="half" idx="10"/>
          </p:nvPr>
        </p:nvSpPr>
        <p:spPr/>
        <p:txBody>
          <a:bodyPr/>
          <a:lstStyle/>
          <a:p>
            <a:fld id="{6DCCFB44-A862-479B-BE2C-2441143E5171}" type="datetimeFigureOut">
              <a:rPr lang="es-CO" smtClean="0"/>
              <a:t>26/09/2021</a:t>
            </a:fld>
            <a:endParaRPr lang="es-CO"/>
          </a:p>
        </p:txBody>
      </p:sp>
      <p:sp>
        <p:nvSpPr>
          <p:cNvPr id="8" name="Marcador de pie de página 7">
            <a:extLst>
              <a:ext uri="{FF2B5EF4-FFF2-40B4-BE49-F238E27FC236}">
                <a16:creationId xmlns:a16="http://schemas.microsoft.com/office/drawing/2014/main" id="{F2115EFC-DB27-4CC8-BE51-9DD148E1A1BD}"/>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D4B70F07-8900-498B-963F-3F389BCEDE49}"/>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871551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99673E-1B54-4DC0-982F-CDDBAB505E1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BB523A38-AD8C-441F-A39B-BE39EFD912F5}"/>
              </a:ext>
            </a:extLst>
          </p:cNvPr>
          <p:cNvSpPr>
            <a:spLocks noGrp="1"/>
          </p:cNvSpPr>
          <p:nvPr>
            <p:ph type="dt" sz="half" idx="10"/>
          </p:nvPr>
        </p:nvSpPr>
        <p:spPr/>
        <p:txBody>
          <a:bodyPr/>
          <a:lstStyle/>
          <a:p>
            <a:fld id="{6DCCFB44-A862-479B-BE2C-2441143E5171}" type="datetimeFigureOut">
              <a:rPr lang="es-CO" smtClean="0"/>
              <a:t>26/09/2021</a:t>
            </a:fld>
            <a:endParaRPr lang="es-CO"/>
          </a:p>
        </p:txBody>
      </p:sp>
      <p:sp>
        <p:nvSpPr>
          <p:cNvPr id="4" name="Marcador de pie de página 3">
            <a:extLst>
              <a:ext uri="{FF2B5EF4-FFF2-40B4-BE49-F238E27FC236}">
                <a16:creationId xmlns:a16="http://schemas.microsoft.com/office/drawing/2014/main" id="{9E9B3118-1819-4F0A-A0F3-CD72AA8C9E6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D40B193-48C5-40F3-84B4-D4AC6313C936}"/>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773886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05BF15CA-5665-4301-8A2D-B841EDCDA334}"/>
              </a:ext>
            </a:extLst>
          </p:cNvPr>
          <p:cNvSpPr>
            <a:spLocks noGrp="1"/>
          </p:cNvSpPr>
          <p:nvPr>
            <p:ph type="dt" sz="half" idx="10"/>
          </p:nvPr>
        </p:nvSpPr>
        <p:spPr/>
        <p:txBody>
          <a:bodyPr/>
          <a:lstStyle/>
          <a:p>
            <a:fld id="{6DCCFB44-A862-479B-BE2C-2441143E5171}" type="datetimeFigureOut">
              <a:rPr lang="es-CO" smtClean="0"/>
              <a:t>26/09/2021</a:t>
            </a:fld>
            <a:endParaRPr lang="es-CO"/>
          </a:p>
        </p:txBody>
      </p:sp>
      <p:sp>
        <p:nvSpPr>
          <p:cNvPr id="3" name="Marcador de pie de página 2">
            <a:extLst>
              <a:ext uri="{FF2B5EF4-FFF2-40B4-BE49-F238E27FC236}">
                <a16:creationId xmlns:a16="http://schemas.microsoft.com/office/drawing/2014/main" id="{D135F2B5-C7E2-480C-9188-DDFDFB98FA08}"/>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F5304BA-5359-49E3-805F-D5DC5F86E4B4}"/>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1984279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4884ED-075B-4A22-B81D-D4B08943082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7175D1FC-8EA2-4B25-BC85-43D2892CAB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F5399921-BCE0-470A-A674-546FBFF470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919DE2C-807B-46E4-8C3F-B98E48C20E9F}"/>
              </a:ext>
            </a:extLst>
          </p:cNvPr>
          <p:cNvSpPr>
            <a:spLocks noGrp="1"/>
          </p:cNvSpPr>
          <p:nvPr>
            <p:ph type="dt" sz="half" idx="10"/>
          </p:nvPr>
        </p:nvSpPr>
        <p:spPr/>
        <p:txBody>
          <a:bodyPr/>
          <a:lstStyle/>
          <a:p>
            <a:fld id="{6DCCFB44-A862-479B-BE2C-2441143E5171}" type="datetimeFigureOut">
              <a:rPr lang="es-CO" smtClean="0"/>
              <a:t>26/09/2021</a:t>
            </a:fld>
            <a:endParaRPr lang="es-CO"/>
          </a:p>
        </p:txBody>
      </p:sp>
      <p:sp>
        <p:nvSpPr>
          <p:cNvPr id="6" name="Marcador de pie de página 5">
            <a:extLst>
              <a:ext uri="{FF2B5EF4-FFF2-40B4-BE49-F238E27FC236}">
                <a16:creationId xmlns:a16="http://schemas.microsoft.com/office/drawing/2014/main" id="{115F6F82-7DDB-4B79-B23C-8636087C8B3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97577123-3B38-4F72-9246-E04C96EDACC2}"/>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1253107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58F10F-DB92-4F50-B8EA-5FC4D4CCD83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916E6B7E-9EFD-4583-850B-1DF31978F3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CC9515C5-F6C8-4A37-A042-45CB82FB57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DA0D39E-D64F-4E85-81C0-6180A11AE623}"/>
              </a:ext>
            </a:extLst>
          </p:cNvPr>
          <p:cNvSpPr>
            <a:spLocks noGrp="1"/>
          </p:cNvSpPr>
          <p:nvPr>
            <p:ph type="dt" sz="half" idx="10"/>
          </p:nvPr>
        </p:nvSpPr>
        <p:spPr/>
        <p:txBody>
          <a:bodyPr/>
          <a:lstStyle/>
          <a:p>
            <a:fld id="{6DCCFB44-A862-479B-BE2C-2441143E5171}" type="datetimeFigureOut">
              <a:rPr lang="es-CO" smtClean="0"/>
              <a:t>26/09/2021</a:t>
            </a:fld>
            <a:endParaRPr lang="es-CO"/>
          </a:p>
        </p:txBody>
      </p:sp>
      <p:sp>
        <p:nvSpPr>
          <p:cNvPr id="6" name="Marcador de pie de página 5">
            <a:extLst>
              <a:ext uri="{FF2B5EF4-FFF2-40B4-BE49-F238E27FC236}">
                <a16:creationId xmlns:a16="http://schemas.microsoft.com/office/drawing/2014/main" id="{F0C59E9C-2EE5-4DBC-AAFB-56348B65C179}"/>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0F351868-49F2-4539-B794-A2F26B11123A}"/>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35256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CA4BC38-6509-4F17-9377-752FF103E9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A857A73B-DD77-412C-B47E-565C8375C0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D1931BCC-0117-460E-8705-A8FAA5C226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CCFB44-A862-479B-BE2C-2441143E5171}" type="datetimeFigureOut">
              <a:rPr lang="es-CO" smtClean="0"/>
              <a:t>26/09/2021</a:t>
            </a:fld>
            <a:endParaRPr lang="es-CO"/>
          </a:p>
        </p:txBody>
      </p:sp>
      <p:sp>
        <p:nvSpPr>
          <p:cNvPr id="5" name="Marcador de pie de página 4">
            <a:extLst>
              <a:ext uri="{FF2B5EF4-FFF2-40B4-BE49-F238E27FC236}">
                <a16:creationId xmlns:a16="http://schemas.microsoft.com/office/drawing/2014/main" id="{D0F78089-D269-4340-9344-68415C14FD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FBB1BCF-1F88-45A3-B3AF-B5BDB9BF51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76AD98-0019-4938-BC07-EAA4EBD70C1E}" type="slidenum">
              <a:rPr lang="es-CO" smtClean="0"/>
              <a:t>‹Nº›</a:t>
            </a:fld>
            <a:endParaRPr lang="es-CO"/>
          </a:p>
        </p:txBody>
      </p:sp>
    </p:spTree>
    <p:extLst>
      <p:ext uri="{BB962C8B-B14F-4D97-AF65-F5344CB8AC3E}">
        <p14:creationId xmlns:p14="http://schemas.microsoft.com/office/powerpoint/2010/main" val="37037600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87ACBCAB-72BC-2742-9BF4-8479FB18D3C3}"/>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CuadroTexto 2">
            <a:extLst>
              <a:ext uri="{FF2B5EF4-FFF2-40B4-BE49-F238E27FC236}">
                <a16:creationId xmlns:a16="http://schemas.microsoft.com/office/drawing/2014/main" id="{0204D3B3-83BD-8049-9E55-5B6A10A3ADB5}"/>
              </a:ext>
            </a:extLst>
          </p:cNvPr>
          <p:cNvSpPr txBox="1"/>
          <p:nvPr/>
        </p:nvSpPr>
        <p:spPr>
          <a:xfrm>
            <a:off x="1768258" y="4377651"/>
            <a:ext cx="6599130" cy="954107"/>
          </a:xfrm>
          <a:prstGeom prst="rect">
            <a:avLst/>
          </a:prstGeom>
          <a:noFill/>
        </p:spPr>
        <p:txBody>
          <a:bodyPr wrap="square" rtlCol="0">
            <a:spAutoFit/>
          </a:bodyPr>
          <a:lstStyle/>
          <a:p>
            <a:r>
              <a:rPr lang="es-CO" sz="2800" b="1" dirty="0">
                <a:solidFill>
                  <a:srgbClr val="FF0062"/>
                </a:solidFill>
                <a:latin typeface="Ubuntu" panose="020B0504030602030204" pitchFamily="34" charset="0"/>
              </a:rPr>
              <a:t>JavaScript</a:t>
            </a:r>
          </a:p>
          <a:p>
            <a:r>
              <a:rPr lang="es-CO" sz="2800" b="1" dirty="0">
                <a:solidFill>
                  <a:srgbClr val="FF0062"/>
                </a:solidFill>
                <a:latin typeface="Ubuntu" panose="020B0504030602030204" pitchFamily="34" charset="0"/>
              </a:rPr>
              <a:t>Introducción y Condicionales</a:t>
            </a:r>
          </a:p>
        </p:txBody>
      </p:sp>
      <p:sp>
        <p:nvSpPr>
          <p:cNvPr id="4" name="CuadroTexto 3">
            <a:extLst>
              <a:ext uri="{FF2B5EF4-FFF2-40B4-BE49-F238E27FC236}">
                <a16:creationId xmlns:a16="http://schemas.microsoft.com/office/drawing/2014/main" id="{2C0D7ADF-FB6E-4F13-884D-0FD8AAC10CB9}"/>
              </a:ext>
            </a:extLst>
          </p:cNvPr>
          <p:cNvSpPr txBox="1"/>
          <p:nvPr/>
        </p:nvSpPr>
        <p:spPr>
          <a:xfrm>
            <a:off x="388307" y="2726552"/>
            <a:ext cx="5924810" cy="646331"/>
          </a:xfrm>
          <a:prstGeom prst="rect">
            <a:avLst/>
          </a:prstGeom>
          <a:noFill/>
        </p:spPr>
        <p:txBody>
          <a:bodyPr wrap="square" rtlCol="0">
            <a:spAutoFit/>
          </a:bodyPr>
          <a:lstStyle/>
          <a:p>
            <a:r>
              <a:rPr lang="es-CO" sz="3600" b="1" dirty="0">
                <a:latin typeface="Ubuntu" panose="020B0504030602030204" pitchFamily="34" charset="0"/>
              </a:rPr>
              <a:t>Sergio Medina</a:t>
            </a:r>
          </a:p>
        </p:txBody>
      </p:sp>
      <p:sp>
        <p:nvSpPr>
          <p:cNvPr id="5" name="CuadroTexto 4">
            <a:extLst>
              <a:ext uri="{FF2B5EF4-FFF2-40B4-BE49-F238E27FC236}">
                <a16:creationId xmlns:a16="http://schemas.microsoft.com/office/drawing/2014/main" id="{788E6632-0C16-4068-860F-A86E74157FF3}"/>
              </a:ext>
            </a:extLst>
          </p:cNvPr>
          <p:cNvSpPr txBox="1"/>
          <p:nvPr/>
        </p:nvSpPr>
        <p:spPr>
          <a:xfrm>
            <a:off x="388307" y="2104187"/>
            <a:ext cx="5924810" cy="646331"/>
          </a:xfrm>
          <a:prstGeom prst="rect">
            <a:avLst/>
          </a:prstGeom>
          <a:noFill/>
        </p:spPr>
        <p:txBody>
          <a:bodyPr wrap="square" rtlCol="0">
            <a:spAutoFit/>
          </a:bodyPr>
          <a:lstStyle/>
          <a:p>
            <a:r>
              <a:rPr lang="es-CO" sz="3600" b="1" dirty="0">
                <a:latin typeface="Ubuntu" panose="020B0504030602030204" pitchFamily="34" charset="0"/>
              </a:rPr>
              <a:t>Formador:</a:t>
            </a:r>
          </a:p>
        </p:txBody>
      </p:sp>
      <p:sp>
        <p:nvSpPr>
          <p:cNvPr id="6" name="CuadroTexto 5">
            <a:extLst>
              <a:ext uri="{FF2B5EF4-FFF2-40B4-BE49-F238E27FC236}">
                <a16:creationId xmlns:a16="http://schemas.microsoft.com/office/drawing/2014/main" id="{7C4FE77F-6F92-4D2A-A657-DDDC099AD07A}"/>
              </a:ext>
            </a:extLst>
          </p:cNvPr>
          <p:cNvSpPr txBox="1"/>
          <p:nvPr/>
        </p:nvSpPr>
        <p:spPr>
          <a:xfrm>
            <a:off x="2442577" y="5752491"/>
            <a:ext cx="5924810" cy="646331"/>
          </a:xfrm>
          <a:prstGeom prst="rect">
            <a:avLst/>
          </a:prstGeom>
          <a:noFill/>
        </p:spPr>
        <p:txBody>
          <a:bodyPr wrap="square" rtlCol="0">
            <a:spAutoFit/>
          </a:bodyPr>
          <a:lstStyle/>
          <a:p>
            <a:pPr algn="r"/>
            <a:r>
              <a:rPr lang="es-CO" sz="3600" b="1" dirty="0">
                <a:solidFill>
                  <a:srgbClr val="FF0062"/>
                </a:solidFill>
                <a:latin typeface="Ubuntu" panose="020B0504030602030204" pitchFamily="34" charset="0"/>
              </a:rPr>
              <a:t>Ciclo No.3 – Semana No.4</a:t>
            </a:r>
          </a:p>
        </p:txBody>
      </p:sp>
    </p:spTree>
    <p:extLst>
      <p:ext uri="{BB962C8B-B14F-4D97-AF65-F5344CB8AC3E}">
        <p14:creationId xmlns:p14="http://schemas.microsoft.com/office/powerpoint/2010/main" val="296245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Variables en </a:t>
            </a:r>
            <a:r>
              <a:rPr lang="es-CO" sz="3600" b="1" dirty="0" err="1">
                <a:solidFill>
                  <a:srgbClr val="FF0062"/>
                </a:solidFill>
                <a:latin typeface="Ubuntu" panose="020B0504030602030204" pitchFamily="34" charset="0"/>
              </a:rPr>
              <a:t>Javascript</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046988"/>
          </a:xfrm>
          <a:prstGeom prst="rect">
            <a:avLst/>
          </a:prstGeom>
        </p:spPr>
        <p:txBody>
          <a:bodyPr wrap="square">
            <a:spAutoFit/>
          </a:bodyPr>
          <a:lstStyle/>
          <a:p>
            <a:pPr marL="457200" indent="-457200" algn="just">
              <a:buFont typeface="Arial" panose="020B0604020202020204" pitchFamily="34" charset="0"/>
              <a:buChar char="•"/>
            </a:pPr>
            <a:r>
              <a:rPr lang="es-CO" sz="3200" dirty="0">
                <a:solidFill>
                  <a:schemeClr val="bg2">
                    <a:lumMod val="50000"/>
                  </a:schemeClr>
                </a:solidFill>
                <a:latin typeface="Ubuntu" panose="020B0504030602030204" pitchFamily="34" charset="0"/>
              </a:rPr>
              <a:t>Asignar un valor a una variable no declarada implica crearla como variable global (se convierte en una propiedad del objeto global) cuando la asignación es ejecutada. Las diferencias entre una variable declarada y otra sin declarar son:</a:t>
            </a:r>
          </a:p>
        </p:txBody>
      </p:sp>
    </p:spTree>
    <p:extLst>
      <p:ext uri="{BB962C8B-B14F-4D97-AF65-F5344CB8AC3E}">
        <p14:creationId xmlns:p14="http://schemas.microsoft.com/office/powerpoint/2010/main" val="383464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Variables en </a:t>
            </a:r>
            <a:r>
              <a:rPr lang="es-CO" sz="3600" b="1" dirty="0" err="1">
                <a:solidFill>
                  <a:srgbClr val="FF0062"/>
                </a:solidFill>
                <a:latin typeface="Ubuntu" panose="020B0504030602030204" pitchFamily="34" charset="0"/>
              </a:rPr>
              <a:t>Javascript</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857181"/>
            <a:ext cx="9093896" cy="4278094"/>
          </a:xfrm>
          <a:prstGeom prst="rect">
            <a:avLst/>
          </a:prstGeom>
        </p:spPr>
        <p:txBody>
          <a:bodyPr wrap="square">
            <a:spAutoFit/>
          </a:bodyPr>
          <a:lstStyle/>
          <a:p>
            <a:pPr marL="457200" indent="-457200" algn="just">
              <a:buFont typeface="Arial" panose="020B0604020202020204" pitchFamily="34" charset="0"/>
              <a:buChar char="•"/>
            </a:pPr>
            <a:r>
              <a:rPr lang="es-CO" sz="2600" b="1" dirty="0">
                <a:solidFill>
                  <a:schemeClr val="bg2">
                    <a:lumMod val="50000"/>
                  </a:schemeClr>
                </a:solidFill>
                <a:latin typeface="Ubuntu" panose="020B0504030602030204" pitchFamily="34" charset="0"/>
              </a:rPr>
              <a:t>Las variables declaradas se limitan al contexto de ejecución en el cual son declaradas. Las variables no declaradas siempre son globales.</a:t>
            </a:r>
          </a:p>
          <a:p>
            <a:pPr marL="457200" indent="-457200" algn="just">
              <a:buFont typeface="Arial" panose="020B0604020202020204" pitchFamily="34" charset="0"/>
              <a:buChar char="•"/>
            </a:pPr>
            <a:endParaRPr lang="es-CO" sz="2600" b="1" dirty="0">
              <a:solidFill>
                <a:schemeClr val="bg2">
                  <a:lumMod val="50000"/>
                </a:schemeClr>
              </a:solidFill>
              <a:latin typeface="Ubuntu" panose="020B0504030602030204" pitchFamily="34" charset="0"/>
            </a:endParaRPr>
          </a:p>
          <a:p>
            <a:pPr algn="just"/>
            <a:r>
              <a:rPr lang="es-CO" sz="2400" b="1" dirty="0" err="1">
                <a:solidFill>
                  <a:srgbClr val="800000"/>
                </a:solidFill>
                <a:latin typeface="Ubuntu" panose="020B0504030602030204" pitchFamily="34" charset="0"/>
              </a:rPr>
              <a:t>function</a:t>
            </a:r>
            <a:r>
              <a:rPr lang="es-CO" sz="2400" b="1" dirty="0">
                <a:solidFill>
                  <a:schemeClr val="bg2">
                    <a:lumMod val="50000"/>
                  </a:schemeClr>
                </a:solidFill>
                <a:latin typeface="Ubuntu" panose="020B0504030602030204" pitchFamily="34" charset="0"/>
              </a:rPr>
              <a:t> </a:t>
            </a:r>
            <a:r>
              <a:rPr lang="es-CO" sz="2400" b="1" dirty="0">
                <a:solidFill>
                  <a:srgbClr val="002060"/>
                </a:solidFill>
                <a:latin typeface="Ubuntu" panose="020B0504030602030204" pitchFamily="34" charset="0"/>
              </a:rPr>
              <a:t>ver</a:t>
            </a:r>
            <a:r>
              <a:rPr lang="es-CO" sz="2400" b="1" dirty="0">
                <a:solidFill>
                  <a:schemeClr val="bg2">
                    <a:lumMod val="50000"/>
                  </a:schemeClr>
                </a:solidFill>
                <a:latin typeface="Ubuntu" panose="020B0504030602030204" pitchFamily="34" charset="0"/>
              </a:rPr>
              <a:t>() {</a:t>
            </a:r>
          </a:p>
          <a:p>
            <a:pPr algn="just"/>
            <a:r>
              <a:rPr lang="es-CO" sz="2400" dirty="0">
                <a:solidFill>
                  <a:schemeClr val="bg2">
                    <a:lumMod val="50000"/>
                  </a:schemeClr>
                </a:solidFill>
                <a:latin typeface="Ubuntu" panose="020B0504030602030204" pitchFamily="34" charset="0"/>
              </a:rPr>
              <a:t>    </a:t>
            </a:r>
            <a:r>
              <a:rPr lang="es-CO" sz="2400" b="1" dirty="0">
                <a:solidFill>
                  <a:srgbClr val="002060"/>
                </a:solidFill>
                <a:latin typeface="Ubuntu" panose="020B0504030602030204" pitchFamily="34" charset="0"/>
              </a:rPr>
              <a:t>y</a:t>
            </a:r>
            <a:r>
              <a:rPr lang="es-CO" sz="2400" b="1" dirty="0">
                <a:solidFill>
                  <a:schemeClr val="bg2">
                    <a:lumMod val="50000"/>
                  </a:schemeClr>
                </a:solidFill>
                <a:latin typeface="Ubuntu" panose="020B0504030602030204" pitchFamily="34" charset="0"/>
              </a:rPr>
              <a:t> = 1</a:t>
            </a:r>
            <a:r>
              <a:rPr lang="es-CO" sz="2400" dirty="0">
                <a:solidFill>
                  <a:schemeClr val="bg2">
                    <a:lumMod val="50000"/>
                  </a:schemeClr>
                </a:solidFill>
                <a:latin typeface="Ubuntu" panose="020B0504030602030204" pitchFamily="34" charset="0"/>
              </a:rPr>
              <a:t>;   //Variable sin declarar</a:t>
            </a:r>
          </a:p>
          <a:p>
            <a:pPr algn="just"/>
            <a:r>
              <a:rPr lang="es-CO" sz="2400" dirty="0">
                <a:solidFill>
                  <a:schemeClr val="bg2">
                    <a:lumMod val="50000"/>
                  </a:schemeClr>
                </a:solidFill>
                <a:latin typeface="Ubuntu" panose="020B0504030602030204" pitchFamily="34" charset="0"/>
              </a:rPr>
              <a:t>    </a:t>
            </a:r>
            <a:r>
              <a:rPr lang="es-CO" sz="2400" b="1" dirty="0" err="1">
                <a:solidFill>
                  <a:srgbClr val="800000"/>
                </a:solidFill>
                <a:latin typeface="Ubuntu" panose="020B0504030602030204" pitchFamily="34" charset="0"/>
              </a:rPr>
              <a:t>var</a:t>
            </a:r>
            <a:r>
              <a:rPr lang="es-CO" sz="2400" b="1" dirty="0">
                <a:solidFill>
                  <a:schemeClr val="bg2">
                    <a:lumMod val="50000"/>
                  </a:schemeClr>
                </a:solidFill>
                <a:latin typeface="Ubuntu" panose="020B0504030602030204" pitchFamily="34" charset="0"/>
              </a:rPr>
              <a:t> </a:t>
            </a:r>
            <a:r>
              <a:rPr lang="es-CO" sz="2400" b="1" dirty="0">
                <a:solidFill>
                  <a:srgbClr val="002060"/>
                </a:solidFill>
                <a:latin typeface="Ubuntu" panose="020B0504030602030204" pitchFamily="34" charset="0"/>
              </a:rPr>
              <a:t>z</a:t>
            </a:r>
            <a:r>
              <a:rPr lang="es-CO" sz="2400" b="1" dirty="0">
                <a:solidFill>
                  <a:schemeClr val="bg2">
                    <a:lumMod val="50000"/>
                  </a:schemeClr>
                </a:solidFill>
                <a:latin typeface="Ubuntu" panose="020B0504030602030204" pitchFamily="34" charset="0"/>
              </a:rPr>
              <a:t> = 2</a:t>
            </a:r>
            <a:r>
              <a:rPr lang="es-CO" sz="2400" dirty="0">
                <a:solidFill>
                  <a:schemeClr val="bg2">
                    <a:lumMod val="50000"/>
                  </a:schemeClr>
                </a:solidFill>
                <a:latin typeface="Ubuntu" panose="020B0504030602030204" pitchFamily="34" charset="0"/>
              </a:rPr>
              <a:t>; //Variable declarada</a:t>
            </a:r>
          </a:p>
          <a:p>
            <a:pPr algn="just"/>
            <a:r>
              <a:rPr lang="es-CO" sz="2400" dirty="0">
                <a:solidFill>
                  <a:schemeClr val="bg2">
                    <a:lumMod val="50000"/>
                  </a:schemeClr>
                </a:solidFill>
                <a:latin typeface="Ubuntu" panose="020B0504030602030204" pitchFamily="34" charset="0"/>
              </a:rPr>
              <a:t>}</a:t>
            </a:r>
          </a:p>
          <a:p>
            <a:pPr algn="just"/>
            <a:r>
              <a:rPr lang="es-CO" sz="2400" dirty="0">
                <a:solidFill>
                  <a:schemeClr val="bg2">
                    <a:lumMod val="50000"/>
                  </a:schemeClr>
                </a:solidFill>
                <a:latin typeface="Ubuntu" panose="020B0504030602030204" pitchFamily="34" charset="0"/>
              </a:rPr>
              <a:t>x();</a:t>
            </a:r>
          </a:p>
          <a:p>
            <a:pPr algn="just"/>
            <a:r>
              <a:rPr lang="es-CO" sz="2400" dirty="0">
                <a:solidFill>
                  <a:schemeClr val="bg2">
                    <a:lumMod val="50000"/>
                  </a:schemeClr>
                </a:solidFill>
                <a:latin typeface="Ubuntu" panose="020B0504030602030204" pitchFamily="34" charset="0"/>
              </a:rPr>
              <a:t>console.log(y); // Imprime "1" </a:t>
            </a:r>
          </a:p>
          <a:p>
            <a:pPr algn="just"/>
            <a:r>
              <a:rPr lang="es-CO" sz="2400" dirty="0">
                <a:solidFill>
                  <a:schemeClr val="bg2">
                    <a:lumMod val="50000"/>
                  </a:schemeClr>
                </a:solidFill>
                <a:latin typeface="Ubuntu" panose="020B0504030602030204" pitchFamily="34" charset="0"/>
              </a:rPr>
              <a:t>console.log(z); // Lanza un error</a:t>
            </a:r>
          </a:p>
        </p:txBody>
      </p:sp>
    </p:spTree>
    <p:extLst>
      <p:ext uri="{BB962C8B-B14F-4D97-AF65-F5344CB8AC3E}">
        <p14:creationId xmlns:p14="http://schemas.microsoft.com/office/powerpoint/2010/main" val="10210417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Variables en </a:t>
            </a:r>
            <a:r>
              <a:rPr lang="es-CO" sz="3600" b="1" dirty="0" err="1">
                <a:solidFill>
                  <a:srgbClr val="FF0062"/>
                </a:solidFill>
                <a:latin typeface="Ubuntu" panose="020B0504030602030204" pitchFamily="34" charset="0"/>
              </a:rPr>
              <a:t>Javascript</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857181"/>
            <a:ext cx="9093896" cy="4093428"/>
          </a:xfrm>
          <a:prstGeom prst="rect">
            <a:avLst/>
          </a:prstGeom>
        </p:spPr>
        <p:txBody>
          <a:bodyPr wrap="square">
            <a:spAutoFit/>
          </a:bodyPr>
          <a:lstStyle/>
          <a:p>
            <a:pPr marL="457200" indent="-457200" algn="just">
              <a:buFont typeface="Arial" panose="020B0604020202020204" pitchFamily="34" charset="0"/>
              <a:buChar char="•"/>
            </a:pPr>
            <a:r>
              <a:rPr lang="es-CO" sz="2600" b="1" dirty="0">
                <a:solidFill>
                  <a:schemeClr val="bg2">
                    <a:lumMod val="50000"/>
                  </a:schemeClr>
                </a:solidFill>
                <a:latin typeface="Ubuntu" panose="020B0504030602030204" pitchFamily="34" charset="0"/>
              </a:rPr>
              <a:t>Las variables declaradas son una propiedad no-configurable de su contexto de ejecución (de función o global). Las variables sin declarar son configurables (p. ej. pueden borrarse).</a:t>
            </a:r>
          </a:p>
          <a:p>
            <a:pPr algn="just"/>
            <a:r>
              <a:rPr lang="es-CO" sz="2600" b="1" dirty="0" err="1">
                <a:solidFill>
                  <a:srgbClr val="800000"/>
                </a:solidFill>
                <a:latin typeface="Ubuntu" panose="020B0504030602030204" pitchFamily="34" charset="0"/>
              </a:rPr>
              <a:t>var</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a</a:t>
            </a:r>
            <a:r>
              <a:rPr lang="es-CO" sz="2600" b="1" dirty="0">
                <a:solidFill>
                  <a:schemeClr val="bg2">
                    <a:lumMod val="50000"/>
                  </a:schemeClr>
                </a:solidFill>
                <a:latin typeface="Ubuntu" panose="020B0504030602030204" pitchFamily="34" charset="0"/>
              </a:rPr>
              <a:t> = 1;</a:t>
            </a:r>
          </a:p>
          <a:p>
            <a:pPr algn="just"/>
            <a:r>
              <a:rPr lang="es-CO" sz="2600" b="1" dirty="0">
                <a:solidFill>
                  <a:srgbClr val="002060"/>
                </a:solidFill>
                <a:latin typeface="Ubuntu" panose="020B0504030602030204" pitchFamily="34" charset="0"/>
              </a:rPr>
              <a:t>b</a:t>
            </a:r>
            <a:r>
              <a:rPr lang="es-CO" sz="2600" b="1" dirty="0">
                <a:solidFill>
                  <a:schemeClr val="bg2">
                    <a:lumMod val="50000"/>
                  </a:schemeClr>
                </a:solidFill>
                <a:latin typeface="Ubuntu" panose="020B0504030602030204" pitchFamily="34" charset="0"/>
              </a:rPr>
              <a:t> = 2;</a:t>
            </a:r>
          </a:p>
          <a:p>
            <a:pPr algn="just"/>
            <a:r>
              <a:rPr lang="es-CO" sz="2600" b="1" dirty="0" err="1">
                <a:solidFill>
                  <a:schemeClr val="accent6">
                    <a:lumMod val="50000"/>
                  </a:schemeClr>
                </a:solidFill>
                <a:latin typeface="Ubuntu" panose="020B0504030602030204" pitchFamily="34" charset="0"/>
              </a:rPr>
              <a:t>delete</a:t>
            </a:r>
            <a:r>
              <a:rPr lang="es-CO" sz="2600" b="1" dirty="0">
                <a:solidFill>
                  <a:schemeClr val="accent6">
                    <a:lumMod val="50000"/>
                  </a:schemeClr>
                </a:solidFill>
                <a:latin typeface="Ubuntu" panose="020B0504030602030204" pitchFamily="34" charset="0"/>
              </a:rPr>
              <a:t> </a:t>
            </a:r>
            <a:r>
              <a:rPr lang="es-CO" sz="2600" b="1" dirty="0" err="1">
                <a:solidFill>
                  <a:schemeClr val="accent6">
                    <a:lumMod val="50000"/>
                  </a:schemeClr>
                </a:solidFill>
                <a:latin typeface="Ubuntu" panose="020B0504030602030204" pitchFamily="34" charset="0"/>
              </a:rPr>
              <a:t>this</a:t>
            </a:r>
            <a:r>
              <a:rPr lang="es-CO" sz="2600" b="1" dirty="0" err="1">
                <a:solidFill>
                  <a:schemeClr val="bg2">
                    <a:lumMod val="50000"/>
                  </a:schemeClr>
                </a:solidFill>
                <a:latin typeface="Ubuntu" panose="020B0504030602030204" pitchFamily="34" charset="0"/>
              </a:rPr>
              <a:t>.</a:t>
            </a:r>
            <a:r>
              <a:rPr lang="es-CO" sz="2600" b="1" dirty="0" err="1">
                <a:solidFill>
                  <a:srgbClr val="002060"/>
                </a:solidFill>
                <a:latin typeface="Ubuntu" panose="020B0504030602030204" pitchFamily="34" charset="0"/>
              </a:rPr>
              <a:t>a</a:t>
            </a:r>
            <a:r>
              <a:rPr lang="es-CO" sz="2600" b="1" dirty="0">
                <a:solidFill>
                  <a:schemeClr val="bg2">
                    <a:lumMod val="50000"/>
                  </a:schemeClr>
                </a:solidFill>
                <a:latin typeface="Ubuntu" panose="020B0504030602030204" pitchFamily="34" charset="0"/>
              </a:rPr>
              <a:t>; // Lanza un error </a:t>
            </a:r>
          </a:p>
          <a:p>
            <a:pPr algn="just"/>
            <a:r>
              <a:rPr lang="es-CO" sz="2600" b="1" dirty="0" err="1">
                <a:solidFill>
                  <a:schemeClr val="accent6">
                    <a:lumMod val="50000"/>
                  </a:schemeClr>
                </a:solidFill>
                <a:latin typeface="Ubuntu" panose="020B0504030602030204" pitchFamily="34" charset="0"/>
              </a:rPr>
              <a:t>delete</a:t>
            </a:r>
            <a:r>
              <a:rPr lang="es-CO" sz="2600" b="1" dirty="0">
                <a:solidFill>
                  <a:schemeClr val="accent6">
                    <a:lumMod val="50000"/>
                  </a:schemeClr>
                </a:solidFill>
                <a:latin typeface="Ubuntu" panose="020B0504030602030204" pitchFamily="34" charset="0"/>
              </a:rPr>
              <a:t> </a:t>
            </a:r>
            <a:r>
              <a:rPr lang="es-CO" sz="2600" b="1" dirty="0" err="1">
                <a:solidFill>
                  <a:schemeClr val="accent6">
                    <a:lumMod val="50000"/>
                  </a:schemeClr>
                </a:solidFill>
                <a:latin typeface="Ubuntu" panose="020B0504030602030204" pitchFamily="34" charset="0"/>
              </a:rPr>
              <a:t>this</a:t>
            </a:r>
            <a:r>
              <a:rPr lang="es-CO" sz="2600" b="1" dirty="0" err="1">
                <a:solidFill>
                  <a:schemeClr val="bg2">
                    <a:lumMod val="50000"/>
                  </a:schemeClr>
                </a:solidFill>
                <a:latin typeface="Ubuntu" panose="020B0504030602030204" pitchFamily="34" charset="0"/>
              </a:rPr>
              <a:t>.</a:t>
            </a:r>
            <a:r>
              <a:rPr lang="es-CO" sz="2600" b="1" dirty="0" err="1">
                <a:solidFill>
                  <a:srgbClr val="002060"/>
                </a:solidFill>
                <a:latin typeface="Ubuntu" panose="020B0504030602030204" pitchFamily="34" charset="0"/>
              </a:rPr>
              <a:t>b</a:t>
            </a:r>
            <a:r>
              <a:rPr lang="es-CO" sz="2600" b="1" dirty="0">
                <a:solidFill>
                  <a:schemeClr val="bg2">
                    <a:lumMod val="50000"/>
                  </a:schemeClr>
                </a:solidFill>
                <a:latin typeface="Ubuntu" panose="020B0504030602030204" pitchFamily="34" charset="0"/>
              </a:rPr>
              <a:t>;</a:t>
            </a:r>
          </a:p>
          <a:p>
            <a:pPr algn="just"/>
            <a:r>
              <a:rPr lang="es-CO" sz="2600" b="1" dirty="0">
                <a:solidFill>
                  <a:schemeClr val="bg2">
                    <a:lumMod val="50000"/>
                  </a:schemeClr>
                </a:solidFill>
                <a:latin typeface="Ubuntu" panose="020B0504030602030204" pitchFamily="34" charset="0"/>
              </a:rPr>
              <a:t>console.log(a, b); //Error: La propiedad 'b' se eliminó y ya no existe.</a:t>
            </a:r>
          </a:p>
        </p:txBody>
      </p:sp>
    </p:spTree>
    <p:extLst>
      <p:ext uri="{BB962C8B-B14F-4D97-AF65-F5344CB8AC3E}">
        <p14:creationId xmlns:p14="http://schemas.microsoft.com/office/powerpoint/2010/main" val="30606404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Variables en </a:t>
            </a:r>
            <a:r>
              <a:rPr lang="es-CO" sz="3600" b="1" dirty="0" err="1">
                <a:solidFill>
                  <a:srgbClr val="FF0062"/>
                </a:solidFill>
                <a:latin typeface="Ubuntu" panose="020B0504030602030204" pitchFamily="34" charset="0"/>
              </a:rPr>
              <a:t>Javascript</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857181"/>
            <a:ext cx="9093896" cy="4093428"/>
          </a:xfrm>
          <a:prstGeom prst="rect">
            <a:avLst/>
          </a:prstGeom>
        </p:spPr>
        <p:txBody>
          <a:bodyPr wrap="square">
            <a:spAutoFit/>
          </a:bodyPr>
          <a:lstStyle/>
          <a:p>
            <a:pPr marL="457200" indent="-457200" algn="just">
              <a:buFont typeface="Arial" panose="020B0604020202020204" pitchFamily="34" charset="0"/>
              <a:buChar char="•"/>
            </a:pPr>
            <a:r>
              <a:rPr lang="es-CO" sz="2600" b="1" dirty="0">
                <a:solidFill>
                  <a:schemeClr val="bg2">
                    <a:lumMod val="50000"/>
                  </a:schemeClr>
                </a:solidFill>
                <a:latin typeface="Ubuntu" panose="020B0504030602030204" pitchFamily="34" charset="0"/>
              </a:rPr>
              <a:t>Las variables declaradas son una propiedad no-configurable de su contexto de ejecución (de función o global). Las variables sin declarar son configurables (p. ej. pueden borrarse).</a:t>
            </a:r>
          </a:p>
          <a:p>
            <a:pPr algn="just"/>
            <a:r>
              <a:rPr lang="es-CO" sz="2600" b="1" dirty="0" err="1">
                <a:solidFill>
                  <a:srgbClr val="800000"/>
                </a:solidFill>
                <a:latin typeface="Ubuntu" panose="020B0504030602030204" pitchFamily="34" charset="0"/>
              </a:rPr>
              <a:t>var</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a</a:t>
            </a:r>
            <a:r>
              <a:rPr lang="es-CO" sz="2600" b="1" dirty="0">
                <a:solidFill>
                  <a:schemeClr val="bg2">
                    <a:lumMod val="50000"/>
                  </a:schemeClr>
                </a:solidFill>
                <a:latin typeface="Ubuntu" panose="020B0504030602030204" pitchFamily="34" charset="0"/>
              </a:rPr>
              <a:t> = 1;</a:t>
            </a:r>
          </a:p>
          <a:p>
            <a:pPr algn="just"/>
            <a:r>
              <a:rPr lang="es-CO" sz="2600" b="1" dirty="0">
                <a:solidFill>
                  <a:srgbClr val="002060"/>
                </a:solidFill>
                <a:latin typeface="Ubuntu" panose="020B0504030602030204" pitchFamily="34" charset="0"/>
              </a:rPr>
              <a:t>b</a:t>
            </a:r>
            <a:r>
              <a:rPr lang="es-CO" sz="2600" b="1" dirty="0">
                <a:solidFill>
                  <a:schemeClr val="bg2">
                    <a:lumMod val="50000"/>
                  </a:schemeClr>
                </a:solidFill>
                <a:latin typeface="Ubuntu" panose="020B0504030602030204" pitchFamily="34" charset="0"/>
              </a:rPr>
              <a:t> = 2;</a:t>
            </a:r>
          </a:p>
          <a:p>
            <a:pPr algn="just"/>
            <a:r>
              <a:rPr lang="es-CO" sz="2600" b="1" dirty="0" err="1">
                <a:solidFill>
                  <a:schemeClr val="accent6">
                    <a:lumMod val="50000"/>
                  </a:schemeClr>
                </a:solidFill>
                <a:latin typeface="Ubuntu" panose="020B0504030602030204" pitchFamily="34" charset="0"/>
              </a:rPr>
              <a:t>delete</a:t>
            </a:r>
            <a:r>
              <a:rPr lang="es-CO" sz="2600" b="1" dirty="0">
                <a:solidFill>
                  <a:schemeClr val="accent6">
                    <a:lumMod val="50000"/>
                  </a:schemeClr>
                </a:solidFill>
                <a:latin typeface="Ubuntu" panose="020B0504030602030204" pitchFamily="34" charset="0"/>
              </a:rPr>
              <a:t> </a:t>
            </a:r>
            <a:r>
              <a:rPr lang="es-CO" sz="2600" b="1" dirty="0" err="1">
                <a:solidFill>
                  <a:schemeClr val="accent6">
                    <a:lumMod val="50000"/>
                  </a:schemeClr>
                </a:solidFill>
                <a:latin typeface="Ubuntu" panose="020B0504030602030204" pitchFamily="34" charset="0"/>
              </a:rPr>
              <a:t>this</a:t>
            </a:r>
            <a:r>
              <a:rPr lang="es-CO" sz="2600" b="1" dirty="0" err="1">
                <a:solidFill>
                  <a:schemeClr val="bg2">
                    <a:lumMod val="50000"/>
                  </a:schemeClr>
                </a:solidFill>
                <a:latin typeface="Ubuntu" panose="020B0504030602030204" pitchFamily="34" charset="0"/>
              </a:rPr>
              <a:t>.</a:t>
            </a:r>
            <a:r>
              <a:rPr lang="es-CO" sz="2600" b="1" dirty="0" err="1">
                <a:solidFill>
                  <a:srgbClr val="002060"/>
                </a:solidFill>
                <a:latin typeface="Ubuntu" panose="020B0504030602030204" pitchFamily="34" charset="0"/>
              </a:rPr>
              <a:t>a</a:t>
            </a:r>
            <a:r>
              <a:rPr lang="es-CO" sz="2600" b="1" dirty="0">
                <a:solidFill>
                  <a:schemeClr val="bg2">
                    <a:lumMod val="50000"/>
                  </a:schemeClr>
                </a:solidFill>
                <a:latin typeface="Ubuntu" panose="020B0504030602030204" pitchFamily="34" charset="0"/>
              </a:rPr>
              <a:t>; // Lanza un error </a:t>
            </a:r>
          </a:p>
          <a:p>
            <a:pPr algn="just"/>
            <a:r>
              <a:rPr lang="es-CO" sz="2600" b="1" dirty="0" err="1">
                <a:solidFill>
                  <a:schemeClr val="accent6">
                    <a:lumMod val="50000"/>
                  </a:schemeClr>
                </a:solidFill>
                <a:latin typeface="Ubuntu" panose="020B0504030602030204" pitchFamily="34" charset="0"/>
              </a:rPr>
              <a:t>delete</a:t>
            </a:r>
            <a:r>
              <a:rPr lang="es-CO" sz="2600" b="1" dirty="0">
                <a:solidFill>
                  <a:schemeClr val="accent6">
                    <a:lumMod val="50000"/>
                  </a:schemeClr>
                </a:solidFill>
                <a:latin typeface="Ubuntu" panose="020B0504030602030204" pitchFamily="34" charset="0"/>
              </a:rPr>
              <a:t> </a:t>
            </a:r>
            <a:r>
              <a:rPr lang="es-CO" sz="2600" b="1" dirty="0" err="1">
                <a:solidFill>
                  <a:schemeClr val="accent6">
                    <a:lumMod val="50000"/>
                  </a:schemeClr>
                </a:solidFill>
                <a:latin typeface="Ubuntu" panose="020B0504030602030204" pitchFamily="34" charset="0"/>
              </a:rPr>
              <a:t>this</a:t>
            </a:r>
            <a:r>
              <a:rPr lang="es-CO" sz="2600" b="1" dirty="0" err="1">
                <a:solidFill>
                  <a:schemeClr val="bg2">
                    <a:lumMod val="50000"/>
                  </a:schemeClr>
                </a:solidFill>
                <a:latin typeface="Ubuntu" panose="020B0504030602030204" pitchFamily="34" charset="0"/>
              </a:rPr>
              <a:t>.</a:t>
            </a:r>
            <a:r>
              <a:rPr lang="es-CO" sz="2600" b="1" dirty="0" err="1">
                <a:solidFill>
                  <a:srgbClr val="002060"/>
                </a:solidFill>
                <a:latin typeface="Ubuntu" panose="020B0504030602030204" pitchFamily="34" charset="0"/>
              </a:rPr>
              <a:t>b</a:t>
            </a:r>
            <a:r>
              <a:rPr lang="es-CO" sz="2600" b="1" dirty="0">
                <a:solidFill>
                  <a:schemeClr val="bg2">
                    <a:lumMod val="50000"/>
                  </a:schemeClr>
                </a:solidFill>
                <a:latin typeface="Ubuntu" panose="020B0504030602030204" pitchFamily="34" charset="0"/>
              </a:rPr>
              <a:t>;</a:t>
            </a:r>
          </a:p>
          <a:p>
            <a:pPr algn="just"/>
            <a:r>
              <a:rPr lang="es-CO" sz="2600" b="1" dirty="0">
                <a:solidFill>
                  <a:schemeClr val="bg2">
                    <a:lumMod val="50000"/>
                  </a:schemeClr>
                </a:solidFill>
                <a:latin typeface="Ubuntu" panose="020B0504030602030204" pitchFamily="34" charset="0"/>
              </a:rPr>
              <a:t>console.log(a, b); //Error: La propiedad 'b' se eliminó y ya no existe.</a:t>
            </a:r>
          </a:p>
        </p:txBody>
      </p:sp>
    </p:spTree>
    <p:extLst>
      <p:ext uri="{BB962C8B-B14F-4D97-AF65-F5344CB8AC3E}">
        <p14:creationId xmlns:p14="http://schemas.microsoft.com/office/powerpoint/2010/main" val="26734234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Variables en </a:t>
            </a:r>
            <a:r>
              <a:rPr lang="es-CO" sz="3600" b="1" dirty="0" err="1">
                <a:solidFill>
                  <a:srgbClr val="FF0062"/>
                </a:solidFill>
                <a:latin typeface="Ubuntu" panose="020B0504030602030204" pitchFamily="34" charset="0"/>
              </a:rPr>
              <a:t>Javascript</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4493538"/>
          </a:xfrm>
          <a:prstGeom prst="rect">
            <a:avLst/>
          </a:prstGeom>
        </p:spPr>
        <p:txBody>
          <a:bodyPr wrap="square">
            <a:spAutoFit/>
          </a:bodyPr>
          <a:lstStyle/>
          <a:p>
            <a:pPr marL="457200" indent="-457200" algn="just">
              <a:buFont typeface="Arial" panose="020B0604020202020204" pitchFamily="34" charset="0"/>
              <a:buChar char="•"/>
            </a:pPr>
            <a:r>
              <a:rPr lang="es-CO" sz="2600" b="1" dirty="0">
                <a:solidFill>
                  <a:schemeClr val="bg2">
                    <a:lumMod val="50000"/>
                  </a:schemeClr>
                </a:solidFill>
                <a:latin typeface="Ubuntu" panose="020B0504030602030204" pitchFamily="34" charset="0"/>
              </a:rPr>
              <a:t>Usando la palabra </a:t>
            </a:r>
            <a:r>
              <a:rPr lang="es-CO" sz="2600" b="1" dirty="0" err="1">
                <a:solidFill>
                  <a:schemeClr val="bg2">
                    <a:lumMod val="50000"/>
                  </a:schemeClr>
                </a:solidFill>
                <a:latin typeface="Ubuntu" panose="020B0504030602030204" pitchFamily="34" charset="0"/>
              </a:rPr>
              <a:t>let</a:t>
            </a:r>
            <a:r>
              <a:rPr lang="es-CO" sz="2600" b="1" dirty="0">
                <a:solidFill>
                  <a:schemeClr val="bg2">
                    <a:lumMod val="50000"/>
                  </a:schemeClr>
                </a:solidFill>
                <a:latin typeface="Ubuntu" panose="020B0504030602030204" pitchFamily="34" charset="0"/>
              </a:rPr>
              <a:t> (Alcance local)</a:t>
            </a:r>
            <a:r>
              <a:rPr lang="es-CO" sz="2600" dirty="0">
                <a:solidFill>
                  <a:schemeClr val="bg2">
                    <a:lumMod val="50000"/>
                  </a:schemeClr>
                </a:solidFill>
                <a:latin typeface="Ubuntu" panose="020B0504030602030204" pitchFamily="34" charset="0"/>
              </a:rPr>
              <a:t>: </a:t>
            </a:r>
            <a:r>
              <a:rPr lang="es-CO" sz="2600" b="1" dirty="0" err="1">
                <a:solidFill>
                  <a:srgbClr val="800000"/>
                </a:solidFill>
                <a:latin typeface="Ubuntu" panose="020B0504030602030204" pitchFamily="34" charset="0"/>
              </a:rPr>
              <a:t>let</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w</a:t>
            </a:r>
            <a:r>
              <a:rPr lang="es-CO" sz="2600" b="1" dirty="0">
                <a:solidFill>
                  <a:schemeClr val="bg2">
                    <a:lumMod val="50000"/>
                  </a:schemeClr>
                </a:solidFill>
                <a:latin typeface="Ubuntu" panose="020B0504030602030204" pitchFamily="34" charset="0"/>
              </a:rPr>
              <a:t> = </a:t>
            </a:r>
            <a:r>
              <a:rPr lang="es-CO" sz="2600" b="1" dirty="0">
                <a:solidFill>
                  <a:schemeClr val="accent6">
                    <a:lumMod val="50000"/>
                  </a:schemeClr>
                </a:solidFill>
                <a:latin typeface="Ubuntu" panose="020B0504030602030204" pitchFamily="34" charset="0"/>
              </a:rPr>
              <a:t>10</a:t>
            </a:r>
            <a:r>
              <a:rPr lang="es-CO" sz="2600" b="1" dirty="0">
                <a:solidFill>
                  <a:schemeClr val="bg2">
                    <a:lumMod val="50000"/>
                  </a:schemeClr>
                </a:solidFill>
                <a:latin typeface="Ubuntu" panose="020B0504030602030204" pitchFamily="34" charset="0"/>
              </a:rPr>
              <a:t>;</a:t>
            </a:r>
          </a:p>
          <a:p>
            <a:pPr marL="457200" indent="-457200" algn="just">
              <a:buFont typeface="Arial" panose="020B0604020202020204" pitchFamily="34" charset="0"/>
              <a:buChar char="•"/>
            </a:pPr>
            <a:endParaRPr lang="es-CO" sz="2600" b="1" dirty="0">
              <a:solidFill>
                <a:schemeClr val="bg2">
                  <a:lumMod val="50000"/>
                </a:schemeClr>
              </a:solidFill>
              <a:latin typeface="Ubuntu" panose="020B0504030602030204" pitchFamily="34" charset="0"/>
            </a:endParaRPr>
          </a:p>
          <a:p>
            <a:pPr marL="457200" indent="-457200" algn="just">
              <a:buFont typeface="Arial" panose="020B0604020202020204" pitchFamily="34" charset="0"/>
              <a:buChar char="•"/>
            </a:pPr>
            <a:r>
              <a:rPr lang="es-CO" sz="2600" dirty="0">
                <a:solidFill>
                  <a:schemeClr val="bg2">
                    <a:lumMod val="50000"/>
                  </a:schemeClr>
                </a:solidFill>
                <a:latin typeface="Ubuntu" panose="020B0504030602030204" pitchFamily="34" charset="0"/>
              </a:rPr>
              <a:t>Con la palabra </a:t>
            </a:r>
            <a:r>
              <a:rPr lang="es-CO" sz="2600" b="1" dirty="0" err="1">
                <a:solidFill>
                  <a:schemeClr val="bg2">
                    <a:lumMod val="50000"/>
                  </a:schemeClr>
                </a:solidFill>
                <a:latin typeface="Ubuntu" panose="020B0504030602030204" pitchFamily="34" charset="0"/>
              </a:rPr>
              <a:t>let</a:t>
            </a:r>
            <a:r>
              <a:rPr lang="es-CO" sz="2600" dirty="0">
                <a:solidFill>
                  <a:schemeClr val="bg2">
                    <a:lumMod val="50000"/>
                  </a:schemeClr>
                </a:solidFill>
                <a:latin typeface="Ubuntu" panose="020B0504030602030204" pitchFamily="34" charset="0"/>
              </a:rPr>
              <a:t>, se permite declarar variables limitando su alcance solo al bloque de código en donde se define.</a:t>
            </a:r>
          </a:p>
          <a:p>
            <a:pPr algn="just"/>
            <a:r>
              <a:rPr lang="es-CO" sz="2600" b="1" dirty="0" err="1">
                <a:solidFill>
                  <a:srgbClr val="002060"/>
                </a:solidFill>
                <a:latin typeface="Ubuntu" panose="020B0504030602030204" pitchFamily="34" charset="0"/>
              </a:rPr>
              <a:t>if</a:t>
            </a:r>
            <a:r>
              <a:rPr lang="es-CO" sz="2600" b="1" dirty="0">
                <a:solidFill>
                  <a:schemeClr val="bg2">
                    <a:lumMod val="50000"/>
                  </a:schemeClr>
                </a:solidFill>
                <a:latin typeface="Ubuntu" panose="020B0504030602030204" pitchFamily="34" charset="0"/>
              </a:rPr>
              <a:t> (x &gt; y) {</a:t>
            </a:r>
          </a:p>
          <a:p>
            <a:pPr algn="just"/>
            <a:r>
              <a:rPr lang="es-CO" sz="2600" b="1" dirty="0">
                <a:solidFill>
                  <a:schemeClr val="bg2">
                    <a:lumMod val="50000"/>
                  </a:schemeClr>
                </a:solidFill>
                <a:latin typeface="Ubuntu" panose="020B0504030602030204" pitchFamily="34" charset="0"/>
              </a:rPr>
              <a:t>  </a:t>
            </a:r>
            <a:r>
              <a:rPr lang="es-CO" sz="2600" b="1" dirty="0" err="1">
                <a:solidFill>
                  <a:srgbClr val="800000"/>
                </a:solidFill>
                <a:latin typeface="Ubuntu" panose="020B0504030602030204" pitchFamily="34" charset="0"/>
              </a:rPr>
              <a:t>let</a:t>
            </a:r>
            <a:r>
              <a:rPr lang="es-CO" sz="2600" b="1"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gamma</a:t>
            </a:r>
            <a:r>
              <a:rPr lang="es-CO" sz="2600" b="1" dirty="0">
                <a:solidFill>
                  <a:schemeClr val="bg2">
                    <a:lumMod val="50000"/>
                  </a:schemeClr>
                </a:solidFill>
                <a:latin typeface="Ubuntu" panose="020B0504030602030204" pitchFamily="34" charset="0"/>
              </a:rPr>
              <a:t> = 12.7 + y;</a:t>
            </a:r>
          </a:p>
          <a:p>
            <a:pPr algn="just"/>
            <a:r>
              <a:rPr lang="es-CO" sz="2600" b="1"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i </a:t>
            </a:r>
            <a:r>
              <a:rPr lang="es-CO" sz="2600" b="1"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gamma</a:t>
            </a:r>
            <a:r>
              <a:rPr lang="es-CO" sz="2600" b="1" dirty="0">
                <a:solidFill>
                  <a:schemeClr val="bg2">
                    <a:lumMod val="50000"/>
                  </a:schemeClr>
                </a:solidFill>
                <a:latin typeface="Ubuntu" panose="020B0504030602030204" pitchFamily="34" charset="0"/>
              </a:rPr>
              <a:t> * x;</a:t>
            </a:r>
          </a:p>
          <a:p>
            <a:pPr algn="just"/>
            <a:r>
              <a:rPr lang="es-CO" sz="2600" b="1" dirty="0">
                <a:solidFill>
                  <a:schemeClr val="bg2">
                    <a:lumMod val="50000"/>
                  </a:schemeClr>
                </a:solidFill>
                <a:latin typeface="Ubuntu" panose="020B0504030602030204" pitchFamily="34" charset="0"/>
              </a:rPr>
              <a:t>}</a:t>
            </a:r>
          </a:p>
          <a:p>
            <a:pPr algn="just"/>
            <a:r>
              <a:rPr lang="es-CO" sz="2600" b="1" dirty="0" err="1">
                <a:solidFill>
                  <a:schemeClr val="bg2">
                    <a:lumMod val="50000"/>
                  </a:schemeClr>
                </a:solidFill>
                <a:latin typeface="Ubuntu" panose="020B0504030602030204" pitchFamily="34" charset="0"/>
              </a:rPr>
              <a:t>var</a:t>
            </a:r>
            <a:r>
              <a:rPr lang="es-CO" sz="2600" b="1" dirty="0">
                <a:solidFill>
                  <a:schemeClr val="bg2">
                    <a:lumMod val="50000"/>
                  </a:schemeClr>
                </a:solidFill>
                <a:latin typeface="Ubuntu" panose="020B0504030602030204" pitchFamily="34" charset="0"/>
              </a:rPr>
              <a:t> w=gamma; //Error</a:t>
            </a:r>
          </a:p>
          <a:p>
            <a:pPr marL="457200" indent="-457200" algn="just">
              <a:buFont typeface="Arial" panose="020B0604020202020204" pitchFamily="34" charset="0"/>
              <a:buChar char="•"/>
            </a:pPr>
            <a:endParaRPr lang="es-CO" sz="2600" b="1"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39605415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Variables en </a:t>
            </a:r>
            <a:r>
              <a:rPr lang="es-CO" sz="3600" b="1" dirty="0" err="1">
                <a:solidFill>
                  <a:srgbClr val="FF0062"/>
                </a:solidFill>
                <a:latin typeface="Ubuntu" panose="020B0504030602030204" pitchFamily="34" charset="0"/>
              </a:rPr>
              <a:t>Javascript</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293209"/>
          </a:xfrm>
          <a:prstGeom prst="rect">
            <a:avLst/>
          </a:prstGeom>
        </p:spPr>
        <p:txBody>
          <a:bodyPr wrap="square">
            <a:spAutoFit/>
          </a:bodyPr>
          <a:lstStyle/>
          <a:p>
            <a:pPr algn="just"/>
            <a:r>
              <a:rPr lang="es-CO" sz="2600" b="1" dirty="0" err="1">
                <a:solidFill>
                  <a:srgbClr val="800000"/>
                </a:solidFill>
                <a:latin typeface="Ubuntu" panose="020B0504030602030204" pitchFamily="34" charset="0"/>
              </a:rPr>
              <a:t>function</a:t>
            </a:r>
            <a:r>
              <a:rPr lang="es-CO" sz="2600" b="1" dirty="0">
                <a:solidFill>
                  <a:srgbClr val="800000"/>
                </a:solidFill>
                <a:latin typeface="Ubuntu" panose="020B0504030602030204" pitchFamily="34" charset="0"/>
              </a:rPr>
              <a:t> </a:t>
            </a:r>
            <a:r>
              <a:rPr lang="es-CO" sz="2600" b="1" dirty="0" err="1">
                <a:solidFill>
                  <a:srgbClr val="800000"/>
                </a:solidFill>
                <a:latin typeface="Ubuntu" panose="020B0504030602030204" pitchFamily="34" charset="0"/>
              </a:rPr>
              <a:t>letTest</a:t>
            </a:r>
            <a:r>
              <a:rPr lang="es-CO" sz="2600" b="1" dirty="0">
                <a:solidFill>
                  <a:srgbClr val="800000"/>
                </a:solidFill>
                <a:latin typeface="Ubuntu" panose="020B0504030602030204" pitchFamily="34" charset="0"/>
              </a:rPr>
              <a:t>() {</a:t>
            </a:r>
          </a:p>
          <a:p>
            <a:pPr algn="just"/>
            <a:r>
              <a:rPr lang="es-CO" sz="2600" b="1" dirty="0">
                <a:solidFill>
                  <a:schemeClr val="bg2">
                    <a:lumMod val="50000"/>
                  </a:schemeClr>
                </a:solidFill>
                <a:latin typeface="Ubuntu" panose="020B0504030602030204" pitchFamily="34" charset="0"/>
              </a:rPr>
              <a:t>  </a:t>
            </a:r>
            <a:r>
              <a:rPr lang="es-CO" sz="2600" b="1" dirty="0" err="1">
                <a:solidFill>
                  <a:srgbClr val="800000"/>
                </a:solidFill>
                <a:latin typeface="Ubuntu" panose="020B0504030602030204" pitchFamily="34" charset="0"/>
              </a:rPr>
              <a:t>let</a:t>
            </a:r>
            <a:r>
              <a:rPr lang="es-CO" sz="2600" b="1"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x</a:t>
            </a:r>
            <a:r>
              <a:rPr lang="es-CO" sz="2600" b="1" dirty="0">
                <a:solidFill>
                  <a:schemeClr val="bg2">
                    <a:lumMod val="50000"/>
                  </a:schemeClr>
                </a:solidFill>
                <a:latin typeface="Ubuntu" panose="020B0504030602030204" pitchFamily="34" charset="0"/>
              </a:rPr>
              <a:t> = 31;</a:t>
            </a:r>
          </a:p>
          <a:p>
            <a:pPr algn="just"/>
            <a:r>
              <a:rPr lang="es-CO" sz="2600" b="1" dirty="0">
                <a:solidFill>
                  <a:schemeClr val="bg2">
                    <a:lumMod val="50000"/>
                  </a:schemeClr>
                </a:solidFill>
                <a:latin typeface="Ubuntu" panose="020B0504030602030204" pitchFamily="34" charset="0"/>
              </a:rPr>
              <a:t>  </a:t>
            </a:r>
            <a:r>
              <a:rPr lang="es-CO" sz="2600" b="1" dirty="0" err="1">
                <a:solidFill>
                  <a:srgbClr val="403B56"/>
                </a:solidFill>
                <a:latin typeface="Ubuntu" panose="020B0504030602030204" pitchFamily="34" charset="0"/>
              </a:rPr>
              <a:t>if</a:t>
            </a:r>
            <a:r>
              <a:rPr lang="es-CO" sz="2600" b="1" dirty="0">
                <a:solidFill>
                  <a:schemeClr val="bg2">
                    <a:lumMod val="50000"/>
                  </a:schemeClr>
                </a:solidFill>
                <a:latin typeface="Ubuntu" panose="020B0504030602030204" pitchFamily="34" charset="0"/>
              </a:rPr>
              <a:t> (true) {</a:t>
            </a:r>
          </a:p>
          <a:p>
            <a:pPr algn="just"/>
            <a:r>
              <a:rPr lang="es-CO" sz="2600" b="1" dirty="0">
                <a:solidFill>
                  <a:schemeClr val="bg2">
                    <a:lumMod val="50000"/>
                  </a:schemeClr>
                </a:solidFill>
                <a:latin typeface="Ubuntu" panose="020B0504030602030204" pitchFamily="34" charset="0"/>
              </a:rPr>
              <a:t>    </a:t>
            </a:r>
            <a:r>
              <a:rPr lang="es-CO" sz="2600" b="1" dirty="0" err="1">
                <a:solidFill>
                  <a:srgbClr val="800000"/>
                </a:solidFill>
                <a:latin typeface="Ubuntu" panose="020B0504030602030204" pitchFamily="34" charset="0"/>
              </a:rPr>
              <a:t>let</a:t>
            </a:r>
            <a:r>
              <a:rPr lang="es-CO" sz="2600" b="1"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x</a:t>
            </a:r>
            <a:r>
              <a:rPr lang="es-CO" sz="2600" b="1" dirty="0">
                <a:solidFill>
                  <a:schemeClr val="bg2">
                    <a:lumMod val="50000"/>
                  </a:schemeClr>
                </a:solidFill>
                <a:latin typeface="Ubuntu" panose="020B0504030602030204" pitchFamily="34" charset="0"/>
              </a:rPr>
              <a:t> = 71;  // variable diferente</a:t>
            </a:r>
          </a:p>
          <a:p>
            <a:pPr algn="just"/>
            <a:r>
              <a:rPr lang="es-CO" sz="2600" b="1" dirty="0">
                <a:solidFill>
                  <a:schemeClr val="bg2">
                    <a:lumMod val="50000"/>
                  </a:schemeClr>
                </a:solidFill>
                <a:latin typeface="Ubuntu" panose="020B0504030602030204" pitchFamily="34" charset="0"/>
              </a:rPr>
              <a:t>    console.log(x);  // 71</a:t>
            </a:r>
          </a:p>
          <a:p>
            <a:pPr algn="just"/>
            <a:r>
              <a:rPr lang="es-CO" sz="2600" b="1" dirty="0">
                <a:solidFill>
                  <a:schemeClr val="bg2">
                    <a:lumMod val="50000"/>
                  </a:schemeClr>
                </a:solidFill>
                <a:latin typeface="Ubuntu" panose="020B0504030602030204" pitchFamily="34" charset="0"/>
              </a:rPr>
              <a:t>  }</a:t>
            </a:r>
          </a:p>
          <a:p>
            <a:pPr algn="just"/>
            <a:r>
              <a:rPr lang="es-CO" sz="2600" b="1" dirty="0">
                <a:solidFill>
                  <a:schemeClr val="bg2">
                    <a:lumMod val="50000"/>
                  </a:schemeClr>
                </a:solidFill>
                <a:latin typeface="Ubuntu" panose="020B0504030602030204" pitchFamily="34" charset="0"/>
              </a:rPr>
              <a:t>  console.log(x);  // 31</a:t>
            </a:r>
          </a:p>
          <a:p>
            <a:pPr algn="just"/>
            <a:r>
              <a:rPr lang="es-CO" sz="2600" b="1" dirty="0">
                <a:solidFill>
                  <a:schemeClr val="bg2">
                    <a:lumMod val="50000"/>
                  </a:schemeClr>
                </a:solidFill>
                <a:latin typeface="Ubuntu" panose="020B0504030602030204" pitchFamily="34" charset="0"/>
              </a:rPr>
              <a:t>}</a:t>
            </a:r>
          </a:p>
        </p:txBody>
      </p:sp>
    </p:spTree>
    <p:extLst>
      <p:ext uri="{BB962C8B-B14F-4D97-AF65-F5344CB8AC3E}">
        <p14:creationId xmlns:p14="http://schemas.microsoft.com/office/powerpoint/2010/main" val="38585001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Variables en </a:t>
            </a:r>
            <a:r>
              <a:rPr lang="es-CO" sz="3600" b="1" dirty="0" err="1">
                <a:solidFill>
                  <a:srgbClr val="FF0062"/>
                </a:solidFill>
                <a:latin typeface="Ubuntu" panose="020B0504030602030204" pitchFamily="34" charset="0"/>
              </a:rPr>
              <a:t>Javascript</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293209"/>
          </a:xfrm>
          <a:prstGeom prst="rect">
            <a:avLst/>
          </a:prstGeom>
        </p:spPr>
        <p:txBody>
          <a:bodyPr wrap="square">
            <a:spAutoFit/>
          </a:bodyPr>
          <a:lstStyle/>
          <a:p>
            <a:pPr algn="just"/>
            <a:r>
              <a:rPr lang="es-CO" sz="2600" dirty="0">
                <a:solidFill>
                  <a:schemeClr val="bg2">
                    <a:lumMod val="50000"/>
                  </a:schemeClr>
                </a:solidFill>
                <a:latin typeface="Ubuntu" panose="020B0504030602030204" pitchFamily="34" charset="0"/>
              </a:rPr>
              <a:t>En el nivel superior de un programa, </a:t>
            </a:r>
            <a:r>
              <a:rPr lang="es-CO" sz="2600" b="1" dirty="0" err="1">
                <a:solidFill>
                  <a:srgbClr val="800000"/>
                </a:solidFill>
                <a:latin typeface="Ubuntu" panose="020B0504030602030204" pitchFamily="34" charset="0"/>
              </a:rPr>
              <a:t>let</a:t>
            </a:r>
            <a:r>
              <a:rPr lang="es-CO" sz="2600" dirty="0">
                <a:solidFill>
                  <a:schemeClr val="bg2">
                    <a:lumMod val="50000"/>
                  </a:schemeClr>
                </a:solidFill>
                <a:latin typeface="Ubuntu" panose="020B0504030602030204" pitchFamily="34" charset="0"/>
              </a:rPr>
              <a:t> , a diferencia de </a:t>
            </a:r>
            <a:r>
              <a:rPr lang="es-CO" sz="2600" b="1" dirty="0" err="1">
                <a:solidFill>
                  <a:srgbClr val="800000"/>
                </a:solidFill>
                <a:latin typeface="Ubuntu" panose="020B0504030602030204" pitchFamily="34" charset="0"/>
              </a:rPr>
              <a:t>var</a:t>
            </a:r>
            <a:r>
              <a:rPr lang="es-CO" sz="2600" dirty="0">
                <a:solidFill>
                  <a:schemeClr val="bg2">
                    <a:lumMod val="50000"/>
                  </a:schemeClr>
                </a:solidFill>
                <a:latin typeface="Ubuntu" panose="020B0504030602030204" pitchFamily="34" charset="0"/>
              </a:rPr>
              <a:t>, no crea una propiedad en el objeto global, por ejemplo:</a:t>
            </a:r>
          </a:p>
          <a:p>
            <a:pPr algn="just"/>
            <a:endParaRPr lang="es-CO" sz="2600" dirty="0">
              <a:solidFill>
                <a:schemeClr val="bg2">
                  <a:lumMod val="50000"/>
                </a:schemeClr>
              </a:solidFill>
              <a:latin typeface="Ubuntu" panose="020B0504030602030204" pitchFamily="34" charset="0"/>
            </a:endParaRPr>
          </a:p>
          <a:p>
            <a:pPr algn="just"/>
            <a:r>
              <a:rPr lang="es-CO" sz="2600" b="1" dirty="0" err="1">
                <a:solidFill>
                  <a:srgbClr val="800000"/>
                </a:solidFill>
                <a:latin typeface="Ubuntu" panose="020B0504030602030204" pitchFamily="34" charset="0"/>
              </a:rPr>
              <a:t>var</a:t>
            </a:r>
            <a:r>
              <a:rPr lang="es-CO" sz="2600"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x</a:t>
            </a:r>
            <a:r>
              <a:rPr lang="es-CO" sz="2600" dirty="0">
                <a:solidFill>
                  <a:schemeClr val="bg2">
                    <a:lumMod val="50000"/>
                  </a:schemeClr>
                </a:solidFill>
                <a:latin typeface="Ubuntu" panose="020B0504030602030204" pitchFamily="34" charset="0"/>
              </a:rPr>
              <a:t> = ‘Tierra’;</a:t>
            </a:r>
          </a:p>
          <a:p>
            <a:pPr algn="just"/>
            <a:r>
              <a:rPr lang="es-CO" sz="2600" b="1" dirty="0" err="1">
                <a:solidFill>
                  <a:srgbClr val="800000"/>
                </a:solidFill>
                <a:latin typeface="Ubuntu" panose="020B0504030602030204" pitchFamily="34" charset="0"/>
              </a:rPr>
              <a:t>let</a:t>
            </a:r>
            <a:r>
              <a:rPr lang="es-CO" sz="2600"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y</a:t>
            </a:r>
            <a:r>
              <a:rPr lang="es-CO" sz="2600" dirty="0">
                <a:solidFill>
                  <a:schemeClr val="bg2">
                    <a:lumMod val="50000"/>
                  </a:schemeClr>
                </a:solidFill>
                <a:latin typeface="Ubuntu" panose="020B0504030602030204" pitchFamily="34" charset="0"/>
              </a:rPr>
              <a:t> = ‘Marte';</a:t>
            </a:r>
          </a:p>
          <a:p>
            <a:pPr algn="just"/>
            <a:r>
              <a:rPr lang="es-CO" sz="2600" dirty="0">
                <a:solidFill>
                  <a:schemeClr val="bg2">
                    <a:lumMod val="50000"/>
                  </a:schemeClr>
                </a:solidFill>
                <a:latin typeface="Ubuntu" panose="020B0504030602030204" pitchFamily="34" charset="0"/>
              </a:rPr>
              <a:t>console.log(</a:t>
            </a:r>
            <a:r>
              <a:rPr lang="es-CO" sz="2600" dirty="0" err="1">
                <a:solidFill>
                  <a:schemeClr val="bg2">
                    <a:lumMod val="50000"/>
                  </a:schemeClr>
                </a:solidFill>
                <a:latin typeface="Ubuntu" panose="020B0504030602030204" pitchFamily="34" charset="0"/>
              </a:rPr>
              <a:t>this.x</a:t>
            </a:r>
            <a:r>
              <a:rPr lang="es-CO" sz="2600" dirty="0">
                <a:solidFill>
                  <a:schemeClr val="bg2">
                    <a:lumMod val="50000"/>
                  </a:schemeClr>
                </a:solidFill>
                <a:latin typeface="Ubuntu" panose="020B0504030602030204" pitchFamily="34" charset="0"/>
              </a:rPr>
              <a:t>); // “Tierra"</a:t>
            </a:r>
          </a:p>
          <a:p>
            <a:pPr algn="just"/>
            <a:r>
              <a:rPr lang="es-CO" sz="2600" dirty="0">
                <a:solidFill>
                  <a:schemeClr val="bg2">
                    <a:lumMod val="50000"/>
                  </a:schemeClr>
                </a:solidFill>
                <a:latin typeface="Ubuntu" panose="020B0504030602030204" pitchFamily="34" charset="0"/>
              </a:rPr>
              <a:t>console.log(</a:t>
            </a:r>
            <a:r>
              <a:rPr lang="es-CO" sz="2600" dirty="0" err="1">
                <a:solidFill>
                  <a:schemeClr val="bg2">
                    <a:lumMod val="50000"/>
                  </a:schemeClr>
                </a:solidFill>
                <a:latin typeface="Ubuntu" panose="020B0504030602030204" pitchFamily="34" charset="0"/>
              </a:rPr>
              <a:t>this.y</a:t>
            </a:r>
            <a:r>
              <a:rPr lang="es-CO" sz="2600" dirty="0">
                <a:solidFill>
                  <a:schemeClr val="bg2">
                    <a:lumMod val="50000"/>
                  </a:schemeClr>
                </a:solidFill>
                <a:latin typeface="Ubuntu" panose="020B0504030602030204" pitchFamily="34" charset="0"/>
              </a:rPr>
              <a:t>); // Error: </a:t>
            </a:r>
            <a:r>
              <a:rPr lang="es-CO" sz="2600" dirty="0" err="1">
                <a:solidFill>
                  <a:schemeClr val="bg2">
                    <a:lumMod val="50000"/>
                  </a:schemeClr>
                </a:solidFill>
                <a:latin typeface="Ubuntu" panose="020B0504030602030204" pitchFamily="34" charset="0"/>
              </a:rPr>
              <a:t>undefined</a:t>
            </a:r>
            <a:endParaRPr lang="es-CO" sz="2600"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21658246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Tipos de Datos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293209"/>
          </a:xfrm>
          <a:prstGeom prst="rect">
            <a:avLst/>
          </a:prstGeom>
        </p:spPr>
        <p:txBody>
          <a:bodyPr wrap="square">
            <a:spAutoFit/>
          </a:bodyPr>
          <a:lstStyle/>
          <a:p>
            <a:pPr algn="just"/>
            <a:r>
              <a:rPr lang="es-CO" sz="2600" b="1" dirty="0" err="1">
                <a:solidFill>
                  <a:schemeClr val="bg2">
                    <a:lumMod val="50000"/>
                  </a:schemeClr>
                </a:solidFill>
                <a:latin typeface="Ubuntu" panose="020B0504030602030204" pitchFamily="34" charset="0"/>
              </a:rPr>
              <a:t>String</a:t>
            </a:r>
            <a:r>
              <a:rPr lang="es-CO" sz="2600" dirty="0">
                <a:solidFill>
                  <a:schemeClr val="bg2">
                    <a:lumMod val="50000"/>
                  </a:schemeClr>
                </a:solidFill>
                <a:latin typeface="Ubuntu" panose="020B0504030602030204" pitchFamily="34" charset="0"/>
              </a:rPr>
              <a:t>: Es una secuencia de texto conocida como cadena. Para indicar que la variable es una cadena, debes escribirlo entre comillas.</a:t>
            </a:r>
          </a:p>
          <a:p>
            <a:pPr algn="just"/>
            <a:r>
              <a:rPr lang="es-CO" sz="2600" dirty="0">
                <a:solidFill>
                  <a:schemeClr val="bg2">
                    <a:lumMod val="50000"/>
                  </a:schemeClr>
                </a:solidFill>
                <a:latin typeface="Ubuntu" panose="020B0504030602030204" pitchFamily="34" charset="0"/>
              </a:rPr>
              <a:t>Ejemplo: </a:t>
            </a:r>
          </a:p>
          <a:p>
            <a:pPr algn="just"/>
            <a:endParaRPr lang="es-CO" sz="2600" dirty="0">
              <a:solidFill>
                <a:schemeClr val="bg2">
                  <a:lumMod val="50000"/>
                </a:schemeClr>
              </a:solidFill>
              <a:latin typeface="Ubuntu" panose="020B0504030602030204" pitchFamily="34" charset="0"/>
            </a:endParaRPr>
          </a:p>
          <a:p>
            <a:pPr algn="just"/>
            <a:r>
              <a:rPr lang="es-CO" sz="2600" b="1" dirty="0" err="1">
                <a:solidFill>
                  <a:srgbClr val="800000"/>
                </a:solidFill>
                <a:latin typeface="Ubuntu" panose="020B0504030602030204" pitchFamily="34" charset="0"/>
              </a:rPr>
              <a:t>let</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mes</a:t>
            </a:r>
            <a:r>
              <a:rPr lang="es-CO" sz="2600" b="1" dirty="0">
                <a:solidFill>
                  <a:schemeClr val="bg2">
                    <a:lumMod val="50000"/>
                  </a:schemeClr>
                </a:solidFill>
                <a:latin typeface="Ubuntu" panose="020B0504030602030204" pitchFamily="34" charset="0"/>
              </a:rPr>
              <a:t> = ‘Septiembre’;</a:t>
            </a:r>
          </a:p>
          <a:p>
            <a:pPr algn="just"/>
            <a:r>
              <a:rPr lang="es-CO" sz="2600" b="1" dirty="0" err="1">
                <a:solidFill>
                  <a:srgbClr val="800000"/>
                </a:solidFill>
                <a:latin typeface="Ubuntu" panose="020B0504030602030204" pitchFamily="34" charset="0"/>
              </a:rPr>
              <a:t>var</a:t>
            </a:r>
            <a:r>
              <a:rPr lang="es-CO" sz="2600" b="1" dirty="0">
                <a:solidFill>
                  <a:schemeClr val="bg2">
                    <a:lumMod val="50000"/>
                  </a:schemeClr>
                </a:solidFill>
                <a:latin typeface="Ubuntu" panose="020B0504030602030204" pitchFamily="34" charset="0"/>
              </a:rPr>
              <a:t> </a:t>
            </a:r>
            <a:r>
              <a:rPr lang="es-CO" sz="2600" b="1" dirty="0" err="1">
                <a:solidFill>
                  <a:srgbClr val="002060"/>
                </a:solidFill>
                <a:latin typeface="Ubuntu" panose="020B0504030602030204" pitchFamily="34" charset="0"/>
              </a:rPr>
              <a:t>dia</a:t>
            </a:r>
            <a:r>
              <a:rPr lang="es-CO" sz="2600" b="1" dirty="0">
                <a:solidFill>
                  <a:schemeClr val="bg2">
                    <a:lumMod val="50000"/>
                  </a:schemeClr>
                </a:solidFill>
                <a:latin typeface="Ubuntu" panose="020B0504030602030204" pitchFamily="34" charset="0"/>
              </a:rPr>
              <a:t> = ‘Viernes';</a:t>
            </a:r>
          </a:p>
          <a:p>
            <a:pPr algn="just"/>
            <a:endParaRPr lang="es-CO" sz="2600" b="1"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271272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Tipos de Datos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2893100"/>
          </a:xfrm>
          <a:prstGeom prst="rect">
            <a:avLst/>
          </a:prstGeom>
        </p:spPr>
        <p:txBody>
          <a:bodyPr wrap="square">
            <a:spAutoFit/>
          </a:bodyPr>
          <a:lstStyle/>
          <a:p>
            <a:pPr algn="just"/>
            <a:r>
              <a:rPr lang="es-CO" sz="2600" b="1" dirty="0" err="1">
                <a:solidFill>
                  <a:schemeClr val="bg2">
                    <a:lumMod val="50000"/>
                  </a:schemeClr>
                </a:solidFill>
                <a:latin typeface="Ubuntu" panose="020B0504030602030204" pitchFamily="34" charset="0"/>
              </a:rPr>
              <a:t>Number</a:t>
            </a:r>
            <a:r>
              <a:rPr lang="es-CO" sz="2600" dirty="0">
                <a:solidFill>
                  <a:schemeClr val="bg2">
                    <a:lumMod val="50000"/>
                  </a:schemeClr>
                </a:solidFill>
                <a:latin typeface="Ubuntu" panose="020B0504030602030204" pitchFamily="34" charset="0"/>
              </a:rPr>
              <a:t>: es un número. Los números no tienen comillas.</a:t>
            </a:r>
          </a:p>
          <a:p>
            <a:pPr algn="just"/>
            <a:endParaRPr lang="es-CO" sz="2600" dirty="0">
              <a:solidFill>
                <a:schemeClr val="bg2">
                  <a:lumMod val="50000"/>
                </a:schemeClr>
              </a:solidFill>
              <a:latin typeface="Ubuntu" panose="020B0504030602030204" pitchFamily="34" charset="0"/>
            </a:endParaRPr>
          </a:p>
          <a:p>
            <a:pPr algn="just"/>
            <a:r>
              <a:rPr lang="es-CO" sz="2600" dirty="0">
                <a:solidFill>
                  <a:schemeClr val="bg2">
                    <a:lumMod val="50000"/>
                  </a:schemeClr>
                </a:solidFill>
                <a:latin typeface="Ubuntu" panose="020B0504030602030204" pitchFamily="34" charset="0"/>
              </a:rPr>
              <a:t>Ejemplo: </a:t>
            </a:r>
          </a:p>
          <a:p>
            <a:pPr algn="just"/>
            <a:endParaRPr lang="es-CO" sz="2600" dirty="0">
              <a:solidFill>
                <a:schemeClr val="bg2">
                  <a:lumMod val="50000"/>
                </a:schemeClr>
              </a:solidFill>
              <a:latin typeface="Ubuntu" panose="020B0504030602030204" pitchFamily="34" charset="0"/>
            </a:endParaRPr>
          </a:p>
          <a:p>
            <a:pPr algn="just"/>
            <a:r>
              <a:rPr lang="es-CO" sz="2600" b="1" dirty="0" err="1">
                <a:solidFill>
                  <a:srgbClr val="800000"/>
                </a:solidFill>
                <a:latin typeface="Ubuntu" panose="020B0504030602030204" pitchFamily="34" charset="0"/>
              </a:rPr>
              <a:t>let</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cantidad</a:t>
            </a:r>
            <a:r>
              <a:rPr lang="es-CO" sz="2600" b="1" dirty="0">
                <a:solidFill>
                  <a:schemeClr val="bg2">
                    <a:lumMod val="50000"/>
                  </a:schemeClr>
                </a:solidFill>
                <a:latin typeface="Ubuntu" panose="020B0504030602030204" pitchFamily="34" charset="0"/>
              </a:rPr>
              <a:t> = 40;</a:t>
            </a:r>
          </a:p>
          <a:p>
            <a:pPr algn="just"/>
            <a:r>
              <a:rPr lang="es-CO" sz="2600" b="1" dirty="0" err="1">
                <a:solidFill>
                  <a:srgbClr val="800000"/>
                </a:solidFill>
                <a:latin typeface="Ubuntu" panose="020B0504030602030204" pitchFamily="34" charset="0"/>
              </a:rPr>
              <a:t>var</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salario</a:t>
            </a:r>
            <a:r>
              <a:rPr lang="es-CO" sz="2600" b="1" dirty="0">
                <a:solidFill>
                  <a:schemeClr val="bg2">
                    <a:lumMod val="50000"/>
                  </a:schemeClr>
                </a:solidFill>
                <a:latin typeface="Ubuntu" panose="020B0504030602030204" pitchFamily="34" charset="0"/>
              </a:rPr>
              <a:t> = 1200000;</a:t>
            </a:r>
          </a:p>
          <a:p>
            <a:pPr algn="just"/>
            <a:endParaRPr lang="es-CO" sz="2600" b="1"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23676154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Tipos de Datos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293209"/>
          </a:xfrm>
          <a:prstGeom prst="rect">
            <a:avLst/>
          </a:prstGeom>
        </p:spPr>
        <p:txBody>
          <a:bodyPr wrap="square">
            <a:spAutoFit/>
          </a:bodyPr>
          <a:lstStyle/>
          <a:p>
            <a:pPr algn="just"/>
            <a:r>
              <a:rPr lang="es-CO" sz="2600" b="1" dirty="0" err="1">
                <a:solidFill>
                  <a:schemeClr val="bg2">
                    <a:lumMod val="50000"/>
                  </a:schemeClr>
                </a:solidFill>
                <a:latin typeface="Ubuntu" panose="020B0504030602030204" pitchFamily="34" charset="0"/>
              </a:rPr>
              <a:t>Boolean</a:t>
            </a:r>
            <a:r>
              <a:rPr lang="es-CO" sz="2600" dirty="0">
                <a:solidFill>
                  <a:schemeClr val="bg2">
                    <a:lumMod val="50000"/>
                  </a:schemeClr>
                </a:solidFill>
                <a:latin typeface="Ubuntu" panose="020B0504030602030204" pitchFamily="34" charset="0"/>
              </a:rPr>
              <a:t>: Tienen valor verdadero/falso. true/false son palabras especiales en JS, y no necesitan comillas.</a:t>
            </a:r>
          </a:p>
          <a:p>
            <a:pPr algn="just"/>
            <a:endParaRPr lang="es-CO" sz="2600" dirty="0">
              <a:solidFill>
                <a:schemeClr val="bg2">
                  <a:lumMod val="50000"/>
                </a:schemeClr>
              </a:solidFill>
              <a:latin typeface="Ubuntu" panose="020B0504030602030204" pitchFamily="34" charset="0"/>
            </a:endParaRPr>
          </a:p>
          <a:p>
            <a:pPr algn="just"/>
            <a:r>
              <a:rPr lang="es-CO" sz="2600" dirty="0">
                <a:solidFill>
                  <a:schemeClr val="bg2">
                    <a:lumMod val="50000"/>
                  </a:schemeClr>
                </a:solidFill>
                <a:latin typeface="Ubuntu" panose="020B0504030602030204" pitchFamily="34" charset="0"/>
              </a:rPr>
              <a:t>Ejemplo: </a:t>
            </a:r>
          </a:p>
          <a:p>
            <a:pPr algn="just"/>
            <a:endParaRPr lang="es-CO" sz="2600" dirty="0">
              <a:solidFill>
                <a:schemeClr val="bg2">
                  <a:lumMod val="50000"/>
                </a:schemeClr>
              </a:solidFill>
              <a:latin typeface="Ubuntu" panose="020B0504030602030204" pitchFamily="34" charset="0"/>
            </a:endParaRPr>
          </a:p>
          <a:p>
            <a:pPr algn="just"/>
            <a:r>
              <a:rPr lang="es-CO" sz="2600" b="1" dirty="0" err="1">
                <a:solidFill>
                  <a:srgbClr val="800000"/>
                </a:solidFill>
                <a:latin typeface="Ubuntu" panose="020B0504030602030204" pitchFamily="34" charset="0"/>
              </a:rPr>
              <a:t>let</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activo</a:t>
            </a:r>
            <a:r>
              <a:rPr lang="es-CO" sz="2600" b="1" dirty="0">
                <a:solidFill>
                  <a:schemeClr val="bg2">
                    <a:lumMod val="50000"/>
                  </a:schemeClr>
                </a:solidFill>
                <a:latin typeface="Ubuntu" panose="020B0504030602030204" pitchFamily="34" charset="0"/>
              </a:rPr>
              <a:t> = true;</a:t>
            </a:r>
          </a:p>
          <a:p>
            <a:pPr algn="just"/>
            <a:r>
              <a:rPr lang="es-CO" sz="2600" b="1" dirty="0" err="1">
                <a:solidFill>
                  <a:srgbClr val="800000"/>
                </a:solidFill>
                <a:latin typeface="Ubuntu" panose="020B0504030602030204" pitchFamily="34" charset="0"/>
              </a:rPr>
              <a:t>var</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admitido</a:t>
            </a:r>
            <a:r>
              <a:rPr lang="es-CO" sz="2600" b="1" dirty="0">
                <a:solidFill>
                  <a:schemeClr val="bg2">
                    <a:lumMod val="50000"/>
                  </a:schemeClr>
                </a:solidFill>
                <a:latin typeface="Ubuntu" panose="020B0504030602030204" pitchFamily="34" charset="0"/>
              </a:rPr>
              <a:t> = false;</a:t>
            </a:r>
          </a:p>
          <a:p>
            <a:pPr algn="just"/>
            <a:endParaRPr lang="es-CO" sz="2600" b="1"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4474796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Java Script</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830997"/>
          </a:xfrm>
          <a:prstGeom prst="rect">
            <a:avLst/>
          </a:prstGeom>
        </p:spPr>
        <p:txBody>
          <a:bodyPr wrap="square">
            <a:spAutoFit/>
          </a:bodyPr>
          <a:lstStyle/>
          <a:p>
            <a:pPr algn="just"/>
            <a:r>
              <a:rPr lang="es-CO" sz="2400" dirty="0">
                <a:solidFill>
                  <a:schemeClr val="bg2">
                    <a:lumMod val="50000"/>
                  </a:schemeClr>
                </a:solidFill>
                <a:latin typeface="Ubuntu" panose="020B0504030602030204" pitchFamily="34" charset="0"/>
              </a:rPr>
              <a:t>JavaScript es un lenguaje de programación de scripts (secuencia de comandos) orientado a objetos para páginas web. </a:t>
            </a:r>
          </a:p>
        </p:txBody>
      </p:sp>
      <p:pic>
        <p:nvPicPr>
          <p:cNvPr id="2" name="Picture 2" descr="Javascript: el lenguaje de programación que muchos conocen y pocos dominan  - Blog - ADR Formación">
            <a:extLst>
              <a:ext uri="{FF2B5EF4-FFF2-40B4-BE49-F238E27FC236}">
                <a16:creationId xmlns:a16="http://schemas.microsoft.com/office/drawing/2014/main" id="{FDA14AEC-04DC-4F97-89C8-CC32AB0D97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7739" y="3295108"/>
            <a:ext cx="760095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7128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Operadores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693319"/>
          </a:xfrm>
          <a:prstGeom prst="rect">
            <a:avLst/>
          </a:prstGeom>
        </p:spPr>
        <p:txBody>
          <a:bodyPr wrap="square">
            <a:spAutoFit/>
          </a:bodyPr>
          <a:lstStyle/>
          <a:p>
            <a:pPr algn="just"/>
            <a:r>
              <a:rPr lang="es-CO" sz="2600" b="1" dirty="0">
                <a:solidFill>
                  <a:schemeClr val="bg2">
                    <a:lumMod val="50000"/>
                  </a:schemeClr>
                </a:solidFill>
                <a:latin typeface="Ubuntu" panose="020B0504030602030204" pitchFamily="34" charset="0"/>
              </a:rPr>
              <a:t>Suma/concatena</a:t>
            </a:r>
            <a:r>
              <a:rPr lang="es-CO" sz="2600" dirty="0">
                <a:solidFill>
                  <a:schemeClr val="bg2">
                    <a:lumMod val="50000"/>
                  </a:schemeClr>
                </a:solidFill>
                <a:latin typeface="Ubuntu" panose="020B0504030602030204" pitchFamily="34" charset="0"/>
              </a:rPr>
              <a:t>: Se usa para sumar dos números, o juntar dos cadenas en una.</a:t>
            </a:r>
          </a:p>
          <a:p>
            <a:pPr algn="just"/>
            <a:endParaRPr lang="es-CO" sz="2600" dirty="0">
              <a:solidFill>
                <a:schemeClr val="bg2">
                  <a:lumMod val="50000"/>
                </a:schemeClr>
              </a:solidFill>
              <a:latin typeface="Ubuntu" panose="020B0504030602030204" pitchFamily="34" charset="0"/>
            </a:endParaRPr>
          </a:p>
          <a:p>
            <a:pPr algn="just"/>
            <a:r>
              <a:rPr lang="es-CO" sz="2600" dirty="0">
                <a:solidFill>
                  <a:schemeClr val="bg2">
                    <a:lumMod val="50000"/>
                  </a:schemeClr>
                </a:solidFill>
                <a:latin typeface="Ubuntu" panose="020B0504030602030204" pitchFamily="34" charset="0"/>
              </a:rPr>
              <a:t>Ejemplo: </a:t>
            </a:r>
          </a:p>
          <a:p>
            <a:pPr algn="just"/>
            <a:endParaRPr lang="es-CO" sz="2600" dirty="0">
              <a:solidFill>
                <a:schemeClr val="bg2">
                  <a:lumMod val="50000"/>
                </a:schemeClr>
              </a:solidFill>
              <a:latin typeface="Ubuntu" panose="020B0504030602030204" pitchFamily="34" charset="0"/>
            </a:endParaRPr>
          </a:p>
          <a:p>
            <a:pPr algn="just"/>
            <a:r>
              <a:rPr lang="es-CO" sz="2600" b="1" dirty="0" err="1">
                <a:solidFill>
                  <a:srgbClr val="800000"/>
                </a:solidFill>
                <a:latin typeface="Ubuntu" panose="020B0504030602030204" pitchFamily="34" charset="0"/>
              </a:rPr>
              <a:t>var</a:t>
            </a:r>
            <a:r>
              <a:rPr lang="es-CO" sz="2600" b="1" dirty="0">
                <a:solidFill>
                  <a:srgbClr val="800000"/>
                </a:solidFill>
                <a:latin typeface="Ubuntu" panose="020B0504030602030204" pitchFamily="34" charset="0"/>
              </a:rPr>
              <a:t> </a:t>
            </a:r>
            <a:r>
              <a:rPr lang="es-CO" sz="2600" b="1" dirty="0">
                <a:solidFill>
                  <a:srgbClr val="002060"/>
                </a:solidFill>
                <a:latin typeface="Ubuntu" panose="020B0504030602030204" pitchFamily="34" charset="0"/>
              </a:rPr>
              <a:t>x</a:t>
            </a:r>
            <a:r>
              <a:rPr lang="es-CO" sz="2600" b="1" dirty="0">
                <a:solidFill>
                  <a:srgbClr val="800000"/>
                </a:solidFill>
                <a:latin typeface="Ubuntu" panose="020B0504030602030204" pitchFamily="34" charset="0"/>
              </a:rPr>
              <a:t>=5;</a:t>
            </a:r>
          </a:p>
          <a:p>
            <a:pPr algn="just"/>
            <a:r>
              <a:rPr lang="es-CO" sz="2600" b="1" dirty="0">
                <a:solidFill>
                  <a:srgbClr val="002060"/>
                </a:solidFill>
                <a:latin typeface="Ubuntu" panose="020B0504030602030204" pitchFamily="34" charset="0"/>
              </a:rPr>
              <a:t>x</a:t>
            </a:r>
            <a:r>
              <a:rPr lang="es-CO" sz="2600" b="1" dirty="0">
                <a:solidFill>
                  <a:srgbClr val="800000"/>
                </a:solidFill>
                <a:latin typeface="Ubuntu" panose="020B0504030602030204" pitchFamily="34" charset="0"/>
              </a:rPr>
              <a:t>=</a:t>
            </a:r>
            <a:r>
              <a:rPr lang="es-CO" sz="2600" b="1" dirty="0">
                <a:solidFill>
                  <a:srgbClr val="002060"/>
                </a:solidFill>
                <a:latin typeface="Ubuntu" panose="020B0504030602030204" pitchFamily="34" charset="0"/>
              </a:rPr>
              <a:t>x</a:t>
            </a:r>
            <a:r>
              <a:rPr lang="es-CO" sz="2600" b="1" dirty="0">
                <a:solidFill>
                  <a:srgbClr val="800000"/>
                </a:solidFill>
                <a:latin typeface="Ubuntu" panose="020B0504030602030204" pitchFamily="34" charset="0"/>
              </a:rPr>
              <a:t> + 9;</a:t>
            </a:r>
          </a:p>
          <a:p>
            <a:pPr algn="just"/>
            <a:r>
              <a:rPr lang="es-CO" sz="2600" b="1" dirty="0" err="1">
                <a:solidFill>
                  <a:srgbClr val="800000"/>
                </a:solidFill>
                <a:latin typeface="Ubuntu" panose="020B0504030602030204" pitchFamily="34" charset="0"/>
              </a:rPr>
              <a:t>var</a:t>
            </a:r>
            <a:r>
              <a:rPr lang="es-CO" sz="2600" b="1" dirty="0">
                <a:solidFill>
                  <a:srgbClr val="800000"/>
                </a:solidFill>
                <a:latin typeface="Ubuntu" panose="020B0504030602030204" pitchFamily="34" charset="0"/>
              </a:rPr>
              <a:t> </a:t>
            </a:r>
            <a:r>
              <a:rPr lang="es-CO" sz="2600" b="1" dirty="0">
                <a:solidFill>
                  <a:srgbClr val="002060"/>
                </a:solidFill>
                <a:latin typeface="Ubuntu" panose="020B0504030602030204" pitchFamily="34" charset="0"/>
              </a:rPr>
              <a:t>mensaje</a:t>
            </a:r>
            <a:r>
              <a:rPr lang="es-CO" sz="2600" b="1" dirty="0">
                <a:solidFill>
                  <a:schemeClr val="bg2">
                    <a:lumMod val="50000"/>
                  </a:schemeClr>
                </a:solidFill>
                <a:latin typeface="Ubuntu" panose="020B0504030602030204" pitchFamily="34" charset="0"/>
              </a:rPr>
              <a:t>=‘El día’ </a:t>
            </a:r>
          </a:p>
          <a:p>
            <a:pPr algn="just"/>
            <a:r>
              <a:rPr lang="es-CO" sz="2600" b="1" dirty="0">
                <a:solidFill>
                  <a:srgbClr val="002060"/>
                </a:solidFill>
                <a:latin typeface="Ubuntu" panose="020B0504030602030204" pitchFamily="34" charset="0"/>
              </a:rPr>
              <a:t>mensaje</a:t>
            </a:r>
            <a:r>
              <a:rPr lang="es-CO" sz="2600" b="1" dirty="0">
                <a:solidFill>
                  <a:schemeClr val="bg2">
                    <a:lumMod val="50000"/>
                  </a:schemeClr>
                </a:solidFill>
                <a:latin typeface="Ubuntu" panose="020B0504030602030204" pitchFamily="34" charset="0"/>
              </a:rPr>
              <a:t>=</a:t>
            </a:r>
            <a:r>
              <a:rPr lang="es-CO" sz="2600" b="1" dirty="0">
                <a:solidFill>
                  <a:srgbClr val="002060"/>
                </a:solidFill>
                <a:latin typeface="Ubuntu" panose="020B0504030602030204" pitchFamily="34" charset="0"/>
              </a:rPr>
              <a:t>mensaje</a:t>
            </a:r>
            <a:r>
              <a:rPr lang="es-CO" sz="2600" b="1" dirty="0">
                <a:solidFill>
                  <a:schemeClr val="bg2">
                    <a:lumMod val="50000"/>
                  </a:schemeClr>
                </a:solidFill>
                <a:latin typeface="Ubuntu" panose="020B0504030602030204" pitchFamily="34" charset="0"/>
              </a:rPr>
              <a:t> + ‘ de pago’;</a:t>
            </a:r>
          </a:p>
        </p:txBody>
      </p:sp>
    </p:spTree>
    <p:extLst>
      <p:ext uri="{BB962C8B-B14F-4D97-AF65-F5344CB8AC3E}">
        <p14:creationId xmlns:p14="http://schemas.microsoft.com/office/powerpoint/2010/main" val="3873959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Operadores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293209"/>
          </a:xfrm>
          <a:prstGeom prst="rect">
            <a:avLst/>
          </a:prstGeom>
        </p:spPr>
        <p:txBody>
          <a:bodyPr wrap="square">
            <a:spAutoFit/>
          </a:bodyPr>
          <a:lstStyle/>
          <a:p>
            <a:pPr algn="just"/>
            <a:r>
              <a:rPr lang="es-CO" sz="2600" b="1" dirty="0">
                <a:solidFill>
                  <a:schemeClr val="bg2">
                    <a:lumMod val="50000"/>
                  </a:schemeClr>
                </a:solidFill>
                <a:latin typeface="Ubuntu" panose="020B0504030602030204" pitchFamily="34" charset="0"/>
              </a:rPr>
              <a:t>Resta, multiplicación, división</a:t>
            </a:r>
            <a:r>
              <a:rPr lang="es-CO" sz="2600" dirty="0">
                <a:solidFill>
                  <a:schemeClr val="bg2">
                    <a:lumMod val="50000"/>
                  </a:schemeClr>
                </a:solidFill>
                <a:latin typeface="Ubuntu" panose="020B0504030602030204" pitchFamily="34" charset="0"/>
              </a:rPr>
              <a:t>: Estos hacen lo que esperarías que hicieran en las matemáticas básicas.</a:t>
            </a:r>
          </a:p>
          <a:p>
            <a:pPr algn="just"/>
            <a:endParaRPr lang="es-CO" sz="2600" dirty="0">
              <a:solidFill>
                <a:schemeClr val="bg2">
                  <a:lumMod val="50000"/>
                </a:schemeClr>
              </a:solidFill>
              <a:latin typeface="Ubuntu" panose="020B0504030602030204" pitchFamily="34" charset="0"/>
            </a:endParaRPr>
          </a:p>
          <a:p>
            <a:pPr algn="just"/>
            <a:r>
              <a:rPr lang="es-CO" sz="2600" dirty="0">
                <a:solidFill>
                  <a:schemeClr val="bg2">
                    <a:lumMod val="50000"/>
                  </a:schemeClr>
                </a:solidFill>
                <a:latin typeface="Ubuntu" panose="020B0504030602030204" pitchFamily="34" charset="0"/>
              </a:rPr>
              <a:t>Ejemplo: </a:t>
            </a:r>
          </a:p>
          <a:p>
            <a:pPr algn="just"/>
            <a:endParaRPr lang="es-CO" sz="2600" dirty="0">
              <a:solidFill>
                <a:schemeClr val="bg2">
                  <a:lumMod val="50000"/>
                </a:schemeClr>
              </a:solidFill>
              <a:latin typeface="Ubuntu" panose="020B0504030602030204" pitchFamily="34" charset="0"/>
            </a:endParaRPr>
          </a:p>
          <a:p>
            <a:pPr algn="just"/>
            <a:r>
              <a:rPr lang="es-CO" sz="2600" b="1" dirty="0">
                <a:solidFill>
                  <a:schemeClr val="bg2">
                    <a:lumMod val="50000"/>
                  </a:schemeClr>
                </a:solidFill>
                <a:latin typeface="Ubuntu" panose="020B0504030602030204" pitchFamily="34" charset="0"/>
              </a:rPr>
              <a:t>9 - 3;</a:t>
            </a:r>
          </a:p>
          <a:p>
            <a:pPr algn="just"/>
            <a:r>
              <a:rPr lang="es-CO" sz="2600" b="1" dirty="0">
                <a:solidFill>
                  <a:schemeClr val="bg2">
                    <a:lumMod val="50000"/>
                  </a:schemeClr>
                </a:solidFill>
                <a:latin typeface="Ubuntu" panose="020B0504030602030204" pitchFamily="34" charset="0"/>
              </a:rPr>
              <a:t>8 * 2; // La multiplicación en JS es un asterisco</a:t>
            </a:r>
          </a:p>
          <a:p>
            <a:pPr algn="just"/>
            <a:r>
              <a:rPr lang="es-CO" sz="2600" b="1" dirty="0">
                <a:solidFill>
                  <a:schemeClr val="bg2">
                    <a:lumMod val="50000"/>
                  </a:schemeClr>
                </a:solidFill>
                <a:latin typeface="Ubuntu" panose="020B0504030602030204" pitchFamily="34" charset="0"/>
              </a:rPr>
              <a:t>9 / 3;</a:t>
            </a:r>
          </a:p>
        </p:txBody>
      </p:sp>
    </p:spTree>
    <p:extLst>
      <p:ext uri="{BB962C8B-B14F-4D97-AF65-F5344CB8AC3E}">
        <p14:creationId xmlns:p14="http://schemas.microsoft.com/office/powerpoint/2010/main" val="3640239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Operadores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2092881"/>
          </a:xfrm>
          <a:prstGeom prst="rect">
            <a:avLst/>
          </a:prstGeom>
        </p:spPr>
        <p:txBody>
          <a:bodyPr wrap="square">
            <a:spAutoFit/>
          </a:bodyPr>
          <a:lstStyle/>
          <a:p>
            <a:pPr algn="just"/>
            <a:r>
              <a:rPr lang="es-CO" sz="2600" b="1" dirty="0">
                <a:solidFill>
                  <a:schemeClr val="bg2">
                    <a:lumMod val="50000"/>
                  </a:schemeClr>
                </a:solidFill>
                <a:latin typeface="Ubuntu" panose="020B0504030602030204" pitchFamily="34" charset="0"/>
              </a:rPr>
              <a:t>Operador de asignación</a:t>
            </a:r>
            <a:r>
              <a:rPr lang="es-CO" sz="2600" dirty="0">
                <a:solidFill>
                  <a:schemeClr val="bg2">
                    <a:lumMod val="50000"/>
                  </a:schemeClr>
                </a:solidFill>
                <a:latin typeface="Ubuntu" panose="020B0504030602030204" pitchFamily="34" charset="0"/>
              </a:rPr>
              <a:t>: asigna un valor a una variable.</a:t>
            </a:r>
          </a:p>
          <a:p>
            <a:pPr algn="just"/>
            <a:endParaRPr lang="es-CO" sz="2600" dirty="0">
              <a:solidFill>
                <a:schemeClr val="bg2">
                  <a:lumMod val="50000"/>
                </a:schemeClr>
              </a:solidFill>
              <a:latin typeface="Ubuntu" panose="020B0504030602030204" pitchFamily="34" charset="0"/>
            </a:endParaRPr>
          </a:p>
          <a:p>
            <a:pPr algn="just"/>
            <a:r>
              <a:rPr lang="es-CO" sz="2600" dirty="0">
                <a:solidFill>
                  <a:schemeClr val="bg2">
                    <a:lumMod val="50000"/>
                  </a:schemeClr>
                </a:solidFill>
                <a:latin typeface="Ubuntu" panose="020B0504030602030204" pitchFamily="34" charset="0"/>
              </a:rPr>
              <a:t>Ejemplo: </a:t>
            </a:r>
          </a:p>
          <a:p>
            <a:pPr algn="just"/>
            <a:endParaRPr lang="es-CO" sz="2600" dirty="0">
              <a:solidFill>
                <a:schemeClr val="bg2">
                  <a:lumMod val="50000"/>
                </a:schemeClr>
              </a:solidFill>
              <a:latin typeface="Ubuntu" panose="020B0504030602030204" pitchFamily="34" charset="0"/>
            </a:endParaRPr>
          </a:p>
          <a:p>
            <a:pPr algn="just"/>
            <a:r>
              <a:rPr lang="es-CO" sz="2600" b="1" dirty="0" err="1">
                <a:solidFill>
                  <a:schemeClr val="bg2">
                    <a:lumMod val="50000"/>
                  </a:schemeClr>
                </a:solidFill>
                <a:latin typeface="Ubuntu" panose="020B0504030602030204" pitchFamily="34" charset="0"/>
              </a:rPr>
              <a:t>let</a:t>
            </a:r>
            <a:r>
              <a:rPr lang="es-CO" sz="2600" b="1" dirty="0">
                <a:solidFill>
                  <a:schemeClr val="bg2">
                    <a:lumMod val="50000"/>
                  </a:schemeClr>
                </a:solidFill>
                <a:latin typeface="Ubuntu" panose="020B0504030602030204" pitchFamily="34" charset="0"/>
              </a:rPr>
              <a:t> k </a:t>
            </a:r>
            <a:r>
              <a:rPr lang="es-CO" sz="2600" b="1" dirty="0">
                <a:solidFill>
                  <a:srgbClr val="002060"/>
                </a:solidFill>
                <a:latin typeface="Ubuntu" panose="020B0504030602030204" pitchFamily="34" charset="0"/>
              </a:rPr>
              <a:t>=</a:t>
            </a:r>
            <a:r>
              <a:rPr lang="es-CO" sz="2600" b="1" dirty="0">
                <a:solidFill>
                  <a:schemeClr val="bg2">
                    <a:lumMod val="50000"/>
                  </a:schemeClr>
                </a:solidFill>
                <a:latin typeface="Ubuntu" panose="020B0504030602030204" pitchFamily="34" charset="0"/>
              </a:rPr>
              <a:t> 16;</a:t>
            </a:r>
          </a:p>
        </p:txBody>
      </p:sp>
    </p:spTree>
    <p:extLst>
      <p:ext uri="{BB962C8B-B14F-4D97-AF65-F5344CB8AC3E}">
        <p14:creationId xmlns:p14="http://schemas.microsoft.com/office/powerpoint/2010/main" val="1882541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Operadores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693319"/>
          </a:xfrm>
          <a:prstGeom prst="rect">
            <a:avLst/>
          </a:prstGeom>
        </p:spPr>
        <p:txBody>
          <a:bodyPr wrap="square">
            <a:spAutoFit/>
          </a:bodyPr>
          <a:lstStyle/>
          <a:p>
            <a:pPr algn="just"/>
            <a:r>
              <a:rPr lang="es-CO" sz="2600" b="1" dirty="0">
                <a:solidFill>
                  <a:schemeClr val="bg2">
                    <a:lumMod val="50000"/>
                  </a:schemeClr>
                </a:solidFill>
                <a:latin typeface="Ubuntu" panose="020B0504030602030204" pitchFamily="34" charset="0"/>
              </a:rPr>
              <a:t>identidad/igualdad</a:t>
            </a:r>
            <a:r>
              <a:rPr lang="es-CO" sz="2600" dirty="0">
                <a:solidFill>
                  <a:schemeClr val="bg2">
                    <a:lumMod val="50000"/>
                  </a:schemeClr>
                </a:solidFill>
                <a:latin typeface="Ubuntu" panose="020B0504030602030204" pitchFamily="34" charset="0"/>
              </a:rPr>
              <a:t>: Comprueba si dos valores son iguales entre sí, y devuelve un valor de true/false (booleano).</a:t>
            </a:r>
          </a:p>
          <a:p>
            <a:pPr algn="just"/>
            <a:endParaRPr lang="es-CO" sz="2600" dirty="0">
              <a:solidFill>
                <a:schemeClr val="bg2">
                  <a:lumMod val="50000"/>
                </a:schemeClr>
              </a:solidFill>
              <a:latin typeface="Ubuntu" panose="020B0504030602030204" pitchFamily="34" charset="0"/>
            </a:endParaRPr>
          </a:p>
          <a:p>
            <a:pPr algn="just"/>
            <a:r>
              <a:rPr lang="es-CO" sz="2600" dirty="0">
                <a:solidFill>
                  <a:schemeClr val="bg2">
                    <a:lumMod val="50000"/>
                  </a:schemeClr>
                </a:solidFill>
                <a:latin typeface="Ubuntu" panose="020B0504030602030204" pitchFamily="34" charset="0"/>
              </a:rPr>
              <a:t>Ejemplo: </a:t>
            </a:r>
          </a:p>
          <a:p>
            <a:pPr algn="just"/>
            <a:endParaRPr lang="es-CO" sz="2600" dirty="0">
              <a:solidFill>
                <a:schemeClr val="bg2">
                  <a:lumMod val="50000"/>
                </a:schemeClr>
              </a:solidFill>
              <a:latin typeface="Ubuntu" panose="020B0504030602030204" pitchFamily="34" charset="0"/>
            </a:endParaRPr>
          </a:p>
          <a:p>
            <a:pPr algn="just"/>
            <a:r>
              <a:rPr lang="nn-NO" sz="2600" b="1" dirty="0">
                <a:solidFill>
                  <a:schemeClr val="bg2">
                    <a:lumMod val="50000"/>
                  </a:schemeClr>
                </a:solidFill>
                <a:latin typeface="Ubuntu" panose="020B0504030602030204" pitchFamily="34" charset="0"/>
              </a:rPr>
              <a:t>let k = 3;</a:t>
            </a:r>
          </a:p>
          <a:p>
            <a:pPr algn="just"/>
            <a:r>
              <a:rPr lang="nn-NO" sz="2600" b="1" dirty="0">
                <a:solidFill>
                  <a:schemeClr val="bg2">
                    <a:lumMod val="50000"/>
                  </a:schemeClr>
                </a:solidFill>
                <a:latin typeface="Ubuntu" panose="020B0504030602030204" pitchFamily="34" charset="0"/>
              </a:rPr>
              <a:t>If (k </a:t>
            </a:r>
            <a:r>
              <a:rPr lang="nn-NO" sz="2600" b="1" dirty="0">
                <a:solidFill>
                  <a:srgbClr val="002060"/>
                </a:solidFill>
                <a:latin typeface="Ubuntu" panose="020B0504030602030204" pitchFamily="34" charset="0"/>
              </a:rPr>
              <a:t>===</a:t>
            </a:r>
            <a:r>
              <a:rPr lang="nn-NO" sz="2600" b="1" dirty="0">
                <a:solidFill>
                  <a:schemeClr val="bg2">
                    <a:lumMod val="50000"/>
                  </a:schemeClr>
                </a:solidFill>
                <a:latin typeface="Ubuntu" panose="020B0504030602030204" pitchFamily="34" charset="0"/>
              </a:rPr>
              <a:t> 4){</a:t>
            </a:r>
          </a:p>
          <a:p>
            <a:pPr algn="just"/>
            <a:endParaRPr lang="nn-NO" sz="2600" b="1" dirty="0">
              <a:solidFill>
                <a:schemeClr val="bg2">
                  <a:lumMod val="50000"/>
                </a:schemeClr>
              </a:solidFill>
              <a:latin typeface="Ubuntu" panose="020B0504030602030204" pitchFamily="34" charset="0"/>
            </a:endParaRPr>
          </a:p>
          <a:p>
            <a:pPr algn="just"/>
            <a:r>
              <a:rPr lang="nn-NO" sz="2600" b="1" dirty="0">
                <a:solidFill>
                  <a:schemeClr val="bg2">
                    <a:lumMod val="50000"/>
                  </a:schemeClr>
                </a:solidFill>
                <a:latin typeface="Ubuntu" panose="020B0504030602030204" pitchFamily="34" charset="0"/>
              </a:rPr>
              <a:t>};</a:t>
            </a:r>
            <a:endParaRPr lang="es-CO" sz="2600" b="1"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30939872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Operadores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2492990"/>
          </a:xfrm>
          <a:prstGeom prst="rect">
            <a:avLst/>
          </a:prstGeom>
        </p:spPr>
        <p:txBody>
          <a:bodyPr wrap="square">
            <a:spAutoFit/>
          </a:bodyPr>
          <a:lstStyle/>
          <a:p>
            <a:pPr algn="just"/>
            <a:r>
              <a:rPr lang="es-CO" sz="2600" b="1" dirty="0">
                <a:solidFill>
                  <a:schemeClr val="bg2">
                    <a:lumMod val="50000"/>
                  </a:schemeClr>
                </a:solidFill>
                <a:latin typeface="Ubuntu" panose="020B0504030602030204" pitchFamily="34" charset="0"/>
              </a:rPr>
              <a:t>Diferente, distinto (no igual)</a:t>
            </a:r>
            <a:r>
              <a:rPr lang="es-CO" sz="2600" dirty="0">
                <a:solidFill>
                  <a:schemeClr val="bg2">
                    <a:lumMod val="50000"/>
                  </a:schemeClr>
                </a:solidFill>
                <a:latin typeface="Ubuntu" panose="020B0504030602030204" pitchFamily="34" charset="0"/>
              </a:rPr>
              <a:t>: Ejemplo: </a:t>
            </a:r>
          </a:p>
          <a:p>
            <a:pPr algn="just"/>
            <a:endParaRPr lang="es-CO" sz="2600" dirty="0">
              <a:solidFill>
                <a:schemeClr val="bg2">
                  <a:lumMod val="50000"/>
                </a:schemeClr>
              </a:solidFill>
              <a:latin typeface="Ubuntu" panose="020B0504030602030204" pitchFamily="34" charset="0"/>
            </a:endParaRPr>
          </a:p>
          <a:p>
            <a:pPr algn="just"/>
            <a:r>
              <a:rPr lang="nn-NO" sz="2600" b="1" dirty="0">
                <a:solidFill>
                  <a:schemeClr val="bg2">
                    <a:lumMod val="50000"/>
                  </a:schemeClr>
                </a:solidFill>
                <a:latin typeface="Ubuntu" panose="020B0504030602030204" pitchFamily="34" charset="0"/>
              </a:rPr>
              <a:t>let k = 3;</a:t>
            </a:r>
          </a:p>
          <a:p>
            <a:pPr algn="just"/>
            <a:r>
              <a:rPr lang="nn-NO" sz="2600" b="1" dirty="0">
                <a:solidFill>
                  <a:schemeClr val="bg2">
                    <a:lumMod val="50000"/>
                  </a:schemeClr>
                </a:solidFill>
                <a:latin typeface="Ubuntu" panose="020B0504030602030204" pitchFamily="34" charset="0"/>
              </a:rPr>
              <a:t>If (k </a:t>
            </a:r>
            <a:r>
              <a:rPr lang="nn-NO" sz="2600" b="1" dirty="0">
                <a:solidFill>
                  <a:srgbClr val="002060"/>
                </a:solidFill>
                <a:latin typeface="Ubuntu" panose="020B0504030602030204" pitchFamily="34" charset="0"/>
              </a:rPr>
              <a:t>!==</a:t>
            </a:r>
            <a:r>
              <a:rPr lang="nn-NO" sz="2600" b="1" dirty="0">
                <a:solidFill>
                  <a:schemeClr val="bg2">
                    <a:lumMod val="50000"/>
                  </a:schemeClr>
                </a:solidFill>
                <a:latin typeface="Ubuntu" panose="020B0504030602030204" pitchFamily="34" charset="0"/>
              </a:rPr>
              <a:t> 4){</a:t>
            </a:r>
          </a:p>
          <a:p>
            <a:pPr algn="just"/>
            <a:endParaRPr lang="nn-NO" sz="2600" b="1" dirty="0">
              <a:solidFill>
                <a:schemeClr val="bg2">
                  <a:lumMod val="50000"/>
                </a:schemeClr>
              </a:solidFill>
              <a:latin typeface="Ubuntu" panose="020B0504030602030204" pitchFamily="34" charset="0"/>
            </a:endParaRPr>
          </a:p>
          <a:p>
            <a:pPr algn="just"/>
            <a:r>
              <a:rPr lang="nn-NO" sz="2600" b="1" dirty="0">
                <a:solidFill>
                  <a:schemeClr val="bg2">
                    <a:lumMod val="50000"/>
                  </a:schemeClr>
                </a:solidFill>
                <a:latin typeface="Ubuntu" panose="020B0504030602030204" pitchFamily="34" charset="0"/>
              </a:rPr>
              <a:t>};</a:t>
            </a:r>
            <a:endParaRPr lang="es-CO" sz="2600" b="1"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35189484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Operadores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1692771"/>
          </a:xfrm>
          <a:prstGeom prst="rect">
            <a:avLst/>
          </a:prstGeom>
        </p:spPr>
        <p:txBody>
          <a:bodyPr wrap="square">
            <a:spAutoFit/>
          </a:bodyPr>
          <a:lstStyle/>
          <a:p>
            <a:pPr algn="just"/>
            <a:r>
              <a:rPr lang="es-CO" sz="2600" b="1" dirty="0">
                <a:solidFill>
                  <a:schemeClr val="bg2">
                    <a:lumMod val="50000"/>
                  </a:schemeClr>
                </a:solidFill>
                <a:latin typeface="Ubuntu" panose="020B0504030602030204" pitchFamily="34" charset="0"/>
              </a:rPr>
              <a:t>Operadores lógicos binarios</a:t>
            </a:r>
            <a:r>
              <a:rPr lang="es-CO" sz="2600" dirty="0">
                <a:solidFill>
                  <a:schemeClr val="bg2">
                    <a:lumMod val="50000"/>
                  </a:schemeClr>
                </a:solidFill>
                <a:latin typeface="Ubuntu" panose="020B0504030602030204" pitchFamily="34" charset="0"/>
              </a:rPr>
              <a:t>:  </a:t>
            </a:r>
          </a:p>
          <a:p>
            <a:pPr algn="just"/>
            <a:endParaRPr lang="es-CO" sz="2600" dirty="0">
              <a:solidFill>
                <a:schemeClr val="bg2">
                  <a:lumMod val="50000"/>
                </a:schemeClr>
              </a:solidFill>
              <a:latin typeface="Ubuntu" panose="020B0504030602030204" pitchFamily="34" charset="0"/>
            </a:endParaRPr>
          </a:p>
          <a:p>
            <a:pPr algn="just"/>
            <a:r>
              <a:rPr lang="nn-NO" sz="2600" b="1" dirty="0">
                <a:solidFill>
                  <a:srgbClr val="800000"/>
                </a:solidFill>
                <a:latin typeface="Ubuntu" panose="020B0504030602030204" pitchFamily="34" charset="0"/>
              </a:rPr>
              <a:t>&amp;&amp;</a:t>
            </a:r>
            <a:r>
              <a:rPr lang="nn-NO" sz="2600" b="1" dirty="0">
                <a:solidFill>
                  <a:schemeClr val="bg2">
                    <a:lumMod val="50000"/>
                  </a:schemeClr>
                </a:solidFill>
                <a:latin typeface="Ubuntu" panose="020B0504030602030204" pitchFamily="34" charset="0"/>
              </a:rPr>
              <a:t>: and</a:t>
            </a:r>
          </a:p>
          <a:p>
            <a:pPr algn="just"/>
            <a:r>
              <a:rPr lang="es-CO" sz="2600" b="1" dirty="0">
                <a:solidFill>
                  <a:srgbClr val="800000"/>
                </a:solidFill>
                <a:latin typeface="Ubuntu" panose="020B0504030602030204" pitchFamily="34" charset="0"/>
              </a:rPr>
              <a:t>||</a:t>
            </a:r>
            <a:r>
              <a:rPr lang="es-CO" sz="2600" b="1" dirty="0">
                <a:solidFill>
                  <a:schemeClr val="bg2">
                    <a:lumMod val="50000"/>
                  </a:schemeClr>
                </a:solidFill>
                <a:latin typeface="Ubuntu" panose="020B0504030602030204" pitchFamily="34" charset="0"/>
              </a:rPr>
              <a:t>: </a:t>
            </a:r>
            <a:r>
              <a:rPr lang="es-CO" sz="2600" b="1" dirty="0" err="1">
                <a:solidFill>
                  <a:schemeClr val="bg2">
                    <a:lumMod val="50000"/>
                  </a:schemeClr>
                </a:solidFill>
                <a:latin typeface="Ubuntu" panose="020B0504030602030204" pitchFamily="34" charset="0"/>
              </a:rPr>
              <a:t>or</a:t>
            </a:r>
            <a:endParaRPr lang="es-CO" sz="2600" b="1"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4284863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485967" y="784965"/>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Condicionales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6" y="1431296"/>
            <a:ext cx="9093896" cy="4893647"/>
          </a:xfrm>
          <a:prstGeom prst="rect">
            <a:avLst/>
          </a:prstGeom>
        </p:spPr>
        <p:txBody>
          <a:bodyPr wrap="square">
            <a:spAutoFit/>
          </a:bodyPr>
          <a:lstStyle/>
          <a:p>
            <a:pPr algn="just"/>
            <a:r>
              <a:rPr lang="es-CO" sz="2600" dirty="0">
                <a:solidFill>
                  <a:schemeClr val="bg2">
                    <a:lumMod val="50000"/>
                  </a:schemeClr>
                </a:solidFill>
                <a:latin typeface="Ubuntu" panose="020B0504030602030204" pitchFamily="34" charset="0"/>
              </a:rPr>
              <a:t>Las condicionales son estructuras de código que permiten comprobar si una expresión devuelve </a:t>
            </a:r>
            <a:r>
              <a:rPr lang="es-CO" sz="2600" b="1" dirty="0">
                <a:solidFill>
                  <a:srgbClr val="800000"/>
                </a:solidFill>
                <a:latin typeface="Ubuntu" panose="020B0504030602030204" pitchFamily="34" charset="0"/>
              </a:rPr>
              <a:t>true</a:t>
            </a:r>
            <a:r>
              <a:rPr lang="es-CO" sz="2600" dirty="0">
                <a:solidFill>
                  <a:schemeClr val="bg2">
                    <a:lumMod val="50000"/>
                  </a:schemeClr>
                </a:solidFill>
                <a:latin typeface="Ubuntu" panose="020B0504030602030204" pitchFamily="34" charset="0"/>
              </a:rPr>
              <a:t> o </a:t>
            </a:r>
            <a:r>
              <a:rPr lang="es-CO" sz="2600" b="1" dirty="0">
                <a:solidFill>
                  <a:srgbClr val="800000"/>
                </a:solidFill>
                <a:latin typeface="Ubuntu" panose="020B0504030602030204" pitchFamily="34" charset="0"/>
              </a:rPr>
              <a:t>false</a:t>
            </a:r>
            <a:r>
              <a:rPr lang="es-CO" sz="2600" dirty="0">
                <a:solidFill>
                  <a:schemeClr val="bg2">
                    <a:lumMod val="50000"/>
                  </a:schemeClr>
                </a:solidFill>
                <a:latin typeface="Ubuntu" panose="020B0504030602030204" pitchFamily="34" charset="0"/>
              </a:rPr>
              <a:t>, y después ejecuta un código diferente dependiendo del resultado. La forma de condicional más común es la llamada </a:t>
            </a:r>
            <a:r>
              <a:rPr lang="es-CO" sz="2600" b="1" dirty="0" err="1">
                <a:solidFill>
                  <a:srgbClr val="800000"/>
                </a:solidFill>
                <a:latin typeface="Ubuntu" panose="020B0504030602030204" pitchFamily="34" charset="0"/>
              </a:rPr>
              <a:t>if</a:t>
            </a:r>
            <a:r>
              <a:rPr lang="es-CO" sz="2600" dirty="0">
                <a:solidFill>
                  <a:schemeClr val="bg2">
                    <a:lumMod val="50000"/>
                  </a:schemeClr>
                </a:solidFill>
                <a:latin typeface="Ubuntu" panose="020B0504030602030204" pitchFamily="34" charset="0"/>
              </a:rPr>
              <a:t>... </a:t>
            </a:r>
            <a:r>
              <a:rPr lang="es-CO" sz="2600" b="1" dirty="0" err="1">
                <a:solidFill>
                  <a:srgbClr val="800000"/>
                </a:solidFill>
                <a:latin typeface="Ubuntu" panose="020B0504030602030204" pitchFamily="34" charset="0"/>
              </a:rPr>
              <a:t>else</a:t>
            </a:r>
            <a:r>
              <a:rPr lang="es-CO" sz="2600" dirty="0">
                <a:solidFill>
                  <a:schemeClr val="bg2">
                    <a:lumMod val="50000"/>
                  </a:schemeClr>
                </a:solidFill>
                <a:latin typeface="Ubuntu" panose="020B0504030602030204" pitchFamily="34" charset="0"/>
              </a:rPr>
              <a:t>. Entonces, por ejemplo:</a:t>
            </a:r>
          </a:p>
          <a:p>
            <a:pPr algn="just"/>
            <a:endParaRPr lang="es-CO" sz="2600" dirty="0">
              <a:solidFill>
                <a:schemeClr val="bg2">
                  <a:lumMod val="50000"/>
                </a:schemeClr>
              </a:solidFill>
              <a:latin typeface="Ubuntu" panose="020B0504030602030204" pitchFamily="34" charset="0"/>
            </a:endParaRPr>
          </a:p>
          <a:p>
            <a:pPr algn="just"/>
            <a:r>
              <a:rPr lang="es-CO" sz="2600" b="1" dirty="0" err="1">
                <a:solidFill>
                  <a:srgbClr val="800000"/>
                </a:solidFill>
                <a:latin typeface="Ubuntu" panose="020B0504030602030204" pitchFamily="34" charset="0"/>
              </a:rPr>
              <a:t>let</a:t>
            </a:r>
            <a:r>
              <a:rPr lang="es-CO" sz="2600"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helado</a:t>
            </a:r>
            <a:r>
              <a:rPr lang="es-CO" sz="2600" dirty="0">
                <a:solidFill>
                  <a:schemeClr val="bg2">
                    <a:lumMod val="50000"/>
                  </a:schemeClr>
                </a:solidFill>
                <a:latin typeface="Ubuntu" panose="020B0504030602030204" pitchFamily="34" charset="0"/>
              </a:rPr>
              <a:t> = '</a:t>
            </a:r>
            <a:r>
              <a:rPr lang="es-CO" sz="2600" b="1" dirty="0">
                <a:solidFill>
                  <a:schemeClr val="accent6">
                    <a:lumMod val="50000"/>
                  </a:schemeClr>
                </a:solidFill>
                <a:latin typeface="Ubuntu" panose="020B0504030602030204" pitchFamily="34" charset="0"/>
              </a:rPr>
              <a:t>chocolate</a:t>
            </a:r>
            <a:r>
              <a:rPr lang="es-CO" sz="2600" dirty="0">
                <a:solidFill>
                  <a:schemeClr val="bg2">
                    <a:lumMod val="50000"/>
                  </a:schemeClr>
                </a:solidFill>
                <a:latin typeface="Ubuntu" panose="020B0504030602030204" pitchFamily="34" charset="0"/>
              </a:rPr>
              <a:t>';</a:t>
            </a:r>
          </a:p>
          <a:p>
            <a:pPr algn="just"/>
            <a:r>
              <a:rPr lang="es-CO" sz="2600" b="1" dirty="0" err="1">
                <a:latin typeface="Ubuntu" panose="020B0504030602030204" pitchFamily="34" charset="0"/>
              </a:rPr>
              <a:t>if</a:t>
            </a:r>
            <a:r>
              <a:rPr lang="es-CO" sz="2600"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helado</a:t>
            </a:r>
            <a:r>
              <a:rPr lang="es-CO" sz="2600" dirty="0">
                <a:solidFill>
                  <a:schemeClr val="bg2">
                    <a:lumMod val="50000"/>
                  </a:schemeClr>
                </a:solidFill>
                <a:latin typeface="Ubuntu" panose="020B0504030602030204" pitchFamily="34" charset="0"/>
              </a:rPr>
              <a:t> === '</a:t>
            </a:r>
            <a:r>
              <a:rPr lang="es-CO" sz="2600" b="1" dirty="0">
                <a:solidFill>
                  <a:schemeClr val="accent6">
                    <a:lumMod val="50000"/>
                  </a:schemeClr>
                </a:solidFill>
                <a:latin typeface="Ubuntu" panose="020B0504030602030204" pitchFamily="34" charset="0"/>
              </a:rPr>
              <a:t>chocolate</a:t>
            </a:r>
            <a:r>
              <a:rPr lang="es-CO" sz="2600" dirty="0">
                <a:solidFill>
                  <a:schemeClr val="bg2">
                    <a:lumMod val="50000"/>
                  </a:schemeClr>
                </a:solidFill>
                <a:latin typeface="Ubuntu" panose="020B0504030602030204" pitchFamily="34" charset="0"/>
              </a:rPr>
              <a:t>') {</a:t>
            </a:r>
          </a:p>
          <a:p>
            <a:pPr algn="just"/>
            <a:r>
              <a:rPr lang="es-CO" sz="2600" dirty="0">
                <a:solidFill>
                  <a:schemeClr val="bg2">
                    <a:lumMod val="50000"/>
                  </a:schemeClr>
                </a:solidFill>
                <a:latin typeface="Ubuntu" panose="020B0504030602030204" pitchFamily="34" charset="0"/>
              </a:rPr>
              <a:t>  </a:t>
            </a:r>
            <a:r>
              <a:rPr lang="es-CO" sz="2600" b="1" dirty="0" err="1">
                <a:solidFill>
                  <a:srgbClr val="403B56"/>
                </a:solidFill>
                <a:latin typeface="Ubuntu" panose="020B0504030602030204" pitchFamily="34" charset="0"/>
              </a:rPr>
              <a:t>alert</a:t>
            </a:r>
            <a:r>
              <a:rPr lang="es-CO" sz="2600" dirty="0">
                <a:solidFill>
                  <a:schemeClr val="bg2">
                    <a:lumMod val="50000"/>
                  </a:schemeClr>
                </a:solidFill>
                <a:latin typeface="Ubuntu" panose="020B0504030602030204" pitchFamily="34" charset="0"/>
              </a:rPr>
              <a:t>('Sí es un helado de chocolate');</a:t>
            </a:r>
          </a:p>
          <a:p>
            <a:pPr algn="just"/>
            <a:r>
              <a:rPr lang="es-CO" sz="2600" dirty="0">
                <a:solidFill>
                  <a:schemeClr val="bg2">
                    <a:lumMod val="50000"/>
                  </a:schemeClr>
                </a:solidFill>
                <a:latin typeface="Ubuntu" panose="020B0504030602030204" pitchFamily="34" charset="0"/>
              </a:rPr>
              <a:t>} </a:t>
            </a:r>
            <a:r>
              <a:rPr lang="es-CO" sz="2600" b="1" dirty="0" err="1">
                <a:latin typeface="Ubuntu" panose="020B0504030602030204" pitchFamily="34" charset="0"/>
              </a:rPr>
              <a:t>else</a:t>
            </a:r>
            <a:r>
              <a:rPr lang="es-CO" sz="2600" dirty="0">
                <a:solidFill>
                  <a:schemeClr val="bg2">
                    <a:lumMod val="50000"/>
                  </a:schemeClr>
                </a:solidFill>
                <a:latin typeface="Ubuntu" panose="020B0504030602030204" pitchFamily="34" charset="0"/>
              </a:rPr>
              <a:t> {</a:t>
            </a:r>
          </a:p>
          <a:p>
            <a:pPr algn="just"/>
            <a:r>
              <a:rPr lang="es-CO" sz="2600" dirty="0">
                <a:solidFill>
                  <a:schemeClr val="bg2">
                    <a:lumMod val="50000"/>
                  </a:schemeClr>
                </a:solidFill>
                <a:latin typeface="Ubuntu" panose="020B0504030602030204" pitchFamily="34" charset="0"/>
              </a:rPr>
              <a:t>  </a:t>
            </a:r>
            <a:r>
              <a:rPr lang="es-CO" sz="2600" b="1" dirty="0" err="1">
                <a:solidFill>
                  <a:srgbClr val="403B56"/>
                </a:solidFill>
                <a:latin typeface="Ubuntu" panose="020B0504030602030204" pitchFamily="34" charset="0"/>
              </a:rPr>
              <a:t>alert</a:t>
            </a:r>
            <a:r>
              <a:rPr lang="es-CO" sz="2600" dirty="0">
                <a:solidFill>
                  <a:schemeClr val="bg2">
                    <a:lumMod val="50000"/>
                  </a:schemeClr>
                </a:solidFill>
                <a:latin typeface="Ubuntu" panose="020B0504030602030204" pitchFamily="34" charset="0"/>
              </a:rPr>
              <a:t>(‘’No es un helado de chocolate');</a:t>
            </a:r>
          </a:p>
          <a:p>
            <a:pPr algn="just"/>
            <a:r>
              <a:rPr lang="es-CO" sz="2600" dirty="0">
                <a:solidFill>
                  <a:schemeClr val="bg2">
                    <a:lumMod val="50000"/>
                  </a:schemeClr>
                </a:solidFill>
                <a:latin typeface="Ubuntu" panose="020B0504030602030204" pitchFamily="34" charset="0"/>
              </a:rPr>
              <a:t>}</a:t>
            </a:r>
          </a:p>
        </p:txBody>
      </p:sp>
    </p:spTree>
    <p:extLst>
      <p:ext uri="{BB962C8B-B14F-4D97-AF65-F5344CB8AC3E}">
        <p14:creationId xmlns:p14="http://schemas.microsoft.com/office/powerpoint/2010/main" val="24126207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485967" y="784965"/>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Condicionales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6" y="1431296"/>
            <a:ext cx="9093896" cy="4893647"/>
          </a:xfrm>
          <a:prstGeom prst="rect">
            <a:avLst/>
          </a:prstGeom>
        </p:spPr>
        <p:txBody>
          <a:bodyPr wrap="square">
            <a:spAutoFit/>
          </a:bodyPr>
          <a:lstStyle/>
          <a:p>
            <a:pPr algn="just"/>
            <a:r>
              <a:rPr lang="es-CO" sz="2600" dirty="0">
                <a:solidFill>
                  <a:schemeClr val="bg2">
                    <a:lumMod val="50000"/>
                  </a:schemeClr>
                </a:solidFill>
                <a:latin typeface="Ubuntu" panose="020B0504030602030204" pitchFamily="34" charset="0"/>
              </a:rPr>
              <a:t>JavaScript es bastante flexible en cuanto a los valores que podemos usar para establecer condiciones. El lenguaje es capaz de determinar una condición basándose en los valores de cualquier variable. Por ejemplo, una variable con un número entero devolverá falso si el valor es 0 o verdadero si el valor es diferente de 0. </a:t>
            </a:r>
          </a:p>
          <a:p>
            <a:pPr algn="just"/>
            <a:r>
              <a:rPr lang="es-CO" sz="2600" b="1" dirty="0" err="1">
                <a:solidFill>
                  <a:srgbClr val="800000"/>
                </a:solidFill>
                <a:latin typeface="Ubuntu" panose="020B0504030602030204" pitchFamily="34" charset="0"/>
              </a:rPr>
              <a:t>var</a:t>
            </a:r>
            <a:r>
              <a:rPr lang="es-CO" sz="2600" b="1" dirty="0">
                <a:solidFill>
                  <a:srgbClr val="800000"/>
                </a:solidFill>
                <a:latin typeface="Ubuntu" panose="020B0504030602030204" pitchFamily="34" charset="0"/>
              </a:rPr>
              <a:t> </a:t>
            </a:r>
            <a:r>
              <a:rPr lang="es-CO" sz="2600" b="1" dirty="0">
                <a:solidFill>
                  <a:schemeClr val="accent6">
                    <a:lumMod val="50000"/>
                  </a:schemeClr>
                </a:solidFill>
                <a:latin typeface="Ubuntu" panose="020B0504030602030204" pitchFamily="34" charset="0"/>
              </a:rPr>
              <a:t>edad</a:t>
            </a:r>
            <a:r>
              <a:rPr lang="es-CO" sz="2600" b="1" dirty="0">
                <a:solidFill>
                  <a:srgbClr val="800000"/>
                </a:solidFill>
                <a:latin typeface="Ubuntu" panose="020B0504030602030204" pitchFamily="34" charset="0"/>
              </a:rPr>
              <a:t> = 0;</a:t>
            </a:r>
          </a:p>
          <a:p>
            <a:pPr algn="just"/>
            <a:r>
              <a:rPr lang="es-CO" sz="2600" b="1" dirty="0" err="1">
                <a:solidFill>
                  <a:schemeClr val="accent6">
                    <a:lumMod val="50000"/>
                  </a:schemeClr>
                </a:solidFill>
                <a:latin typeface="Ubuntu" panose="020B0504030602030204" pitchFamily="34" charset="0"/>
              </a:rPr>
              <a:t>if</a:t>
            </a:r>
            <a:r>
              <a:rPr lang="es-CO" sz="2600" b="1" dirty="0">
                <a:solidFill>
                  <a:srgbClr val="800000"/>
                </a:solidFill>
                <a:latin typeface="Ubuntu" panose="020B0504030602030204" pitchFamily="34" charset="0"/>
              </a:rPr>
              <a:t> (</a:t>
            </a:r>
            <a:r>
              <a:rPr lang="es-CO" sz="2600" b="1" dirty="0">
                <a:solidFill>
                  <a:schemeClr val="accent6">
                    <a:lumMod val="50000"/>
                  </a:schemeClr>
                </a:solidFill>
                <a:latin typeface="Ubuntu" panose="020B0504030602030204" pitchFamily="34" charset="0"/>
              </a:rPr>
              <a:t>edad</a:t>
            </a:r>
            <a:r>
              <a:rPr lang="es-CO" sz="2600" b="1" dirty="0">
                <a:solidFill>
                  <a:srgbClr val="800000"/>
                </a:solidFill>
                <a:latin typeface="Ubuntu" panose="020B0504030602030204" pitchFamily="34" charset="0"/>
              </a:rPr>
              <a:t>) {</a:t>
            </a:r>
          </a:p>
          <a:p>
            <a:pPr algn="just"/>
            <a:r>
              <a:rPr lang="es-CO" sz="2600" b="1" dirty="0">
                <a:solidFill>
                  <a:srgbClr val="800000"/>
                </a:solidFill>
                <a:latin typeface="Ubuntu" panose="020B0504030602030204" pitchFamily="34" charset="0"/>
              </a:rPr>
              <a:t>   </a:t>
            </a:r>
            <a:r>
              <a:rPr lang="es-CO" sz="2600" b="1" dirty="0" err="1">
                <a:solidFill>
                  <a:srgbClr val="800000"/>
                </a:solidFill>
                <a:latin typeface="Ubuntu" panose="020B0504030602030204" pitchFamily="34" charset="0"/>
              </a:rPr>
              <a:t>alert</a:t>
            </a:r>
            <a:r>
              <a:rPr lang="es-CO" sz="2600" b="1" dirty="0">
                <a:solidFill>
                  <a:srgbClr val="800000"/>
                </a:solidFill>
                <a:latin typeface="Ubuntu" panose="020B0504030602030204" pitchFamily="34" charset="0"/>
              </a:rPr>
              <a:t>(“valor diferente de cero");</a:t>
            </a:r>
          </a:p>
          <a:p>
            <a:pPr algn="just"/>
            <a:r>
              <a:rPr lang="es-CO" sz="2600" b="1" dirty="0">
                <a:solidFill>
                  <a:srgbClr val="800000"/>
                </a:solidFill>
                <a:latin typeface="Ubuntu" panose="020B0504030602030204" pitchFamily="34" charset="0"/>
              </a:rPr>
              <a:t>} </a:t>
            </a:r>
            <a:r>
              <a:rPr lang="es-CO" sz="2600" b="1" dirty="0" err="1">
                <a:solidFill>
                  <a:srgbClr val="800000"/>
                </a:solidFill>
                <a:latin typeface="Ubuntu" panose="020B0504030602030204" pitchFamily="34" charset="0"/>
              </a:rPr>
              <a:t>else</a:t>
            </a:r>
            <a:r>
              <a:rPr lang="es-CO" sz="2600" b="1" dirty="0">
                <a:solidFill>
                  <a:srgbClr val="800000"/>
                </a:solidFill>
                <a:latin typeface="Ubuntu" panose="020B0504030602030204" pitchFamily="34" charset="0"/>
              </a:rPr>
              <a:t>{</a:t>
            </a:r>
          </a:p>
          <a:p>
            <a:pPr algn="just"/>
            <a:r>
              <a:rPr lang="es-CO" sz="2600" b="1" dirty="0">
                <a:solidFill>
                  <a:srgbClr val="800000"/>
                </a:solidFill>
                <a:latin typeface="Ubuntu" panose="020B0504030602030204" pitchFamily="34" charset="0"/>
              </a:rPr>
              <a:t>   </a:t>
            </a:r>
            <a:r>
              <a:rPr lang="es-CO" sz="2600" b="1" dirty="0" err="1">
                <a:solidFill>
                  <a:srgbClr val="800000"/>
                </a:solidFill>
                <a:latin typeface="Ubuntu" panose="020B0504030602030204" pitchFamily="34" charset="0"/>
              </a:rPr>
              <a:t>alert</a:t>
            </a:r>
            <a:r>
              <a:rPr lang="es-CO" sz="2600" b="1" dirty="0">
                <a:solidFill>
                  <a:srgbClr val="800000"/>
                </a:solidFill>
                <a:latin typeface="Ubuntu" panose="020B0504030602030204" pitchFamily="34" charset="0"/>
              </a:rPr>
              <a:t>(“valor igual a cero");</a:t>
            </a:r>
          </a:p>
          <a:p>
            <a:pPr algn="just"/>
            <a:r>
              <a:rPr lang="es-CO" sz="2600" b="1" dirty="0">
                <a:solidFill>
                  <a:srgbClr val="800000"/>
                </a:solidFill>
                <a:latin typeface="Ubuntu" panose="020B0504030602030204" pitchFamily="34" charset="0"/>
              </a:rPr>
              <a:t>}</a:t>
            </a:r>
            <a:endParaRPr lang="es-CO" sz="2600"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26158987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485967" y="784965"/>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Condicionales</a:t>
            </a:r>
          </a:p>
        </p:txBody>
      </p:sp>
      <p:sp>
        <p:nvSpPr>
          <p:cNvPr id="5" name="Rectángulo 4">
            <a:extLst>
              <a:ext uri="{FF2B5EF4-FFF2-40B4-BE49-F238E27FC236}">
                <a16:creationId xmlns:a16="http://schemas.microsoft.com/office/drawing/2014/main" id="{0EF677C5-621E-4B42-9FD8-369549C0C5B8}"/>
              </a:ext>
            </a:extLst>
          </p:cNvPr>
          <p:cNvSpPr/>
          <p:nvPr/>
        </p:nvSpPr>
        <p:spPr>
          <a:xfrm>
            <a:off x="1721329" y="2345696"/>
            <a:ext cx="9093896" cy="3046988"/>
          </a:xfrm>
          <a:prstGeom prst="rect">
            <a:avLst/>
          </a:prstGeom>
        </p:spPr>
        <p:txBody>
          <a:bodyPr wrap="square">
            <a:spAutoFit/>
          </a:bodyPr>
          <a:lstStyle/>
          <a:p>
            <a:pPr algn="just"/>
            <a:r>
              <a:rPr lang="es-CO" sz="3200" dirty="0" err="1">
                <a:solidFill>
                  <a:schemeClr val="bg2">
                    <a:lumMod val="50000"/>
                  </a:schemeClr>
                </a:solidFill>
                <a:latin typeface="Ubuntu" panose="020B0504030602030204" pitchFamily="34" charset="0"/>
              </a:rPr>
              <a:t>var</a:t>
            </a:r>
            <a:r>
              <a:rPr lang="es-CO" sz="3200" dirty="0">
                <a:solidFill>
                  <a:schemeClr val="bg2">
                    <a:lumMod val="50000"/>
                  </a:schemeClr>
                </a:solidFill>
                <a:latin typeface="Ubuntu" panose="020B0504030602030204" pitchFamily="34" charset="0"/>
              </a:rPr>
              <a:t> nombre = "Juan"; </a:t>
            </a:r>
          </a:p>
          <a:p>
            <a:pPr algn="just"/>
            <a:r>
              <a:rPr lang="es-CO" sz="3200" dirty="0" err="1">
                <a:solidFill>
                  <a:schemeClr val="bg2">
                    <a:lumMod val="50000"/>
                  </a:schemeClr>
                </a:solidFill>
                <a:latin typeface="Ubuntu" panose="020B0504030602030204" pitchFamily="34" charset="0"/>
              </a:rPr>
              <a:t>if</a:t>
            </a:r>
            <a:r>
              <a:rPr lang="es-CO" sz="3200" dirty="0">
                <a:solidFill>
                  <a:schemeClr val="bg2">
                    <a:lumMod val="50000"/>
                  </a:schemeClr>
                </a:solidFill>
                <a:latin typeface="Ubuntu" panose="020B0504030602030204" pitchFamily="34" charset="0"/>
              </a:rPr>
              <a:t> (nombre) {</a:t>
            </a:r>
          </a:p>
          <a:p>
            <a:pPr algn="just"/>
            <a:r>
              <a:rPr lang="es-CO" sz="3200" dirty="0">
                <a:solidFill>
                  <a:schemeClr val="bg2">
                    <a:lumMod val="50000"/>
                  </a:schemeClr>
                </a:solidFill>
                <a:latin typeface="Ubuntu" panose="020B0504030602030204" pitchFamily="34" charset="0"/>
              </a:rPr>
              <a:t>   </a:t>
            </a:r>
            <a:r>
              <a:rPr lang="es-CO" sz="3200" dirty="0" err="1">
                <a:solidFill>
                  <a:schemeClr val="bg2">
                    <a:lumMod val="50000"/>
                  </a:schemeClr>
                </a:solidFill>
                <a:latin typeface="Ubuntu" panose="020B0504030602030204" pitchFamily="34" charset="0"/>
              </a:rPr>
              <a:t>alert</a:t>
            </a:r>
            <a:r>
              <a:rPr lang="es-CO" sz="3200" dirty="0">
                <a:solidFill>
                  <a:schemeClr val="bg2">
                    <a:lumMod val="50000"/>
                  </a:schemeClr>
                </a:solidFill>
                <a:latin typeface="Ubuntu" panose="020B0504030602030204" pitchFamily="34" charset="0"/>
              </a:rPr>
              <a:t>(nombre + " está autorizado");</a:t>
            </a:r>
          </a:p>
          <a:p>
            <a:pPr algn="just"/>
            <a:r>
              <a:rPr lang="es-CO" sz="3200" dirty="0">
                <a:solidFill>
                  <a:schemeClr val="bg2">
                    <a:lumMod val="50000"/>
                  </a:schemeClr>
                </a:solidFill>
                <a:latin typeface="Ubuntu" panose="020B0504030602030204" pitchFamily="34" charset="0"/>
              </a:rPr>
              <a:t>} </a:t>
            </a:r>
            <a:r>
              <a:rPr lang="es-CO" sz="3200" dirty="0" err="1">
                <a:solidFill>
                  <a:schemeClr val="bg2">
                    <a:lumMod val="50000"/>
                  </a:schemeClr>
                </a:solidFill>
                <a:latin typeface="Ubuntu" panose="020B0504030602030204" pitchFamily="34" charset="0"/>
              </a:rPr>
              <a:t>else</a:t>
            </a:r>
            <a:r>
              <a:rPr lang="es-CO" sz="3200" dirty="0">
                <a:solidFill>
                  <a:schemeClr val="bg2">
                    <a:lumMod val="50000"/>
                  </a:schemeClr>
                </a:solidFill>
                <a:latin typeface="Ubuntu" panose="020B0504030602030204" pitchFamily="34" charset="0"/>
              </a:rPr>
              <a:t>{</a:t>
            </a:r>
          </a:p>
          <a:p>
            <a:pPr algn="just"/>
            <a:r>
              <a:rPr lang="es-CO" sz="3200" dirty="0">
                <a:solidFill>
                  <a:schemeClr val="bg2">
                    <a:lumMod val="50000"/>
                  </a:schemeClr>
                </a:solidFill>
                <a:latin typeface="Ubuntu" panose="020B0504030602030204" pitchFamily="34" charset="0"/>
              </a:rPr>
              <a:t>   </a:t>
            </a:r>
            <a:r>
              <a:rPr lang="es-CO" sz="3200" dirty="0" err="1">
                <a:solidFill>
                  <a:schemeClr val="bg2">
                    <a:lumMod val="50000"/>
                  </a:schemeClr>
                </a:solidFill>
                <a:latin typeface="Ubuntu" panose="020B0504030602030204" pitchFamily="34" charset="0"/>
              </a:rPr>
              <a:t>alert</a:t>
            </a:r>
            <a:r>
              <a:rPr lang="es-CO" sz="3200" dirty="0">
                <a:solidFill>
                  <a:schemeClr val="bg2">
                    <a:lumMod val="50000"/>
                  </a:schemeClr>
                </a:solidFill>
                <a:latin typeface="Ubuntu" panose="020B0504030602030204" pitchFamily="34" charset="0"/>
              </a:rPr>
              <a:t>(“Ningún usuario");</a:t>
            </a:r>
          </a:p>
          <a:p>
            <a:pPr algn="just"/>
            <a:r>
              <a:rPr lang="es-CO" sz="3200" dirty="0">
                <a:solidFill>
                  <a:schemeClr val="bg2">
                    <a:lumMod val="50000"/>
                  </a:schemeClr>
                </a:solidFill>
                <a:latin typeface="Ubuntu" panose="020B0504030602030204" pitchFamily="34" charset="0"/>
              </a:rPr>
              <a:t>}</a:t>
            </a:r>
          </a:p>
        </p:txBody>
      </p:sp>
    </p:spTree>
    <p:extLst>
      <p:ext uri="{BB962C8B-B14F-4D97-AF65-F5344CB8AC3E}">
        <p14:creationId xmlns:p14="http://schemas.microsoft.com/office/powerpoint/2010/main" val="42374817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485967" y="784965"/>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Condicionales anidados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6" y="1431296"/>
            <a:ext cx="9093896" cy="1692771"/>
          </a:xfrm>
          <a:prstGeom prst="rect">
            <a:avLst/>
          </a:prstGeom>
        </p:spPr>
        <p:txBody>
          <a:bodyPr wrap="square">
            <a:spAutoFit/>
          </a:bodyPr>
          <a:lstStyle/>
          <a:p>
            <a:pPr algn="just"/>
            <a:r>
              <a:rPr lang="es-CO" sz="2600" dirty="0">
                <a:solidFill>
                  <a:schemeClr val="bg2">
                    <a:lumMod val="50000"/>
                  </a:schemeClr>
                </a:solidFill>
                <a:latin typeface="Ubuntu" panose="020B0504030602030204" pitchFamily="34" charset="0"/>
              </a:rPr>
              <a:t>Hay una forma de encadenar  opciones/resultados adicionales extras a </a:t>
            </a:r>
            <a:r>
              <a:rPr lang="es-CO" sz="2600" b="1" dirty="0" err="1">
                <a:solidFill>
                  <a:srgbClr val="800000"/>
                </a:solidFill>
                <a:latin typeface="Ubuntu" panose="020B0504030602030204" pitchFamily="34" charset="0"/>
              </a:rPr>
              <a:t>if</a:t>
            </a:r>
            <a:r>
              <a:rPr lang="es-CO" sz="2600" dirty="0">
                <a:solidFill>
                  <a:schemeClr val="bg2">
                    <a:lumMod val="50000"/>
                  </a:schemeClr>
                </a:solidFill>
                <a:latin typeface="Ubuntu" panose="020B0504030602030204" pitchFamily="34" charset="0"/>
              </a:rPr>
              <a:t>...</a:t>
            </a:r>
            <a:r>
              <a:rPr lang="es-CO" sz="2600" b="1" dirty="0" err="1">
                <a:solidFill>
                  <a:srgbClr val="800000"/>
                </a:solidFill>
                <a:latin typeface="Ubuntu" panose="020B0504030602030204" pitchFamily="34" charset="0"/>
              </a:rPr>
              <a:t>else</a:t>
            </a:r>
            <a:r>
              <a:rPr lang="es-CO" sz="2600" dirty="0">
                <a:solidFill>
                  <a:schemeClr val="bg2">
                    <a:lumMod val="50000"/>
                  </a:schemeClr>
                </a:solidFill>
                <a:latin typeface="Ubuntu" panose="020B0504030602030204" pitchFamily="34" charset="0"/>
              </a:rPr>
              <a:t> — usando </a:t>
            </a:r>
            <a:r>
              <a:rPr lang="es-CO" sz="2600" b="1" dirty="0" err="1">
                <a:solidFill>
                  <a:srgbClr val="800000"/>
                </a:solidFill>
                <a:latin typeface="Ubuntu" panose="020B0504030602030204" pitchFamily="34" charset="0"/>
              </a:rPr>
              <a:t>else</a:t>
            </a:r>
            <a:r>
              <a:rPr lang="es-CO" sz="2600" b="1" dirty="0">
                <a:solidFill>
                  <a:srgbClr val="800000"/>
                </a:solidFill>
                <a:latin typeface="Ubuntu" panose="020B0504030602030204" pitchFamily="34" charset="0"/>
              </a:rPr>
              <a:t> </a:t>
            </a:r>
            <a:r>
              <a:rPr lang="es-CO" sz="2600" b="1" dirty="0" err="1">
                <a:solidFill>
                  <a:srgbClr val="800000"/>
                </a:solidFill>
                <a:latin typeface="Ubuntu" panose="020B0504030602030204" pitchFamily="34" charset="0"/>
              </a:rPr>
              <a:t>if</a:t>
            </a:r>
            <a:r>
              <a:rPr lang="es-CO" sz="2600" dirty="0">
                <a:solidFill>
                  <a:schemeClr val="bg2">
                    <a:lumMod val="50000"/>
                  </a:schemeClr>
                </a:solidFill>
                <a:latin typeface="Ubuntu" panose="020B0504030602030204" pitchFamily="34" charset="0"/>
              </a:rPr>
              <a:t>. Cada opción extra requiere un bloque adicional para poner en medio de bloque </a:t>
            </a:r>
            <a:r>
              <a:rPr lang="es-CO" sz="2600" b="1" dirty="0" err="1">
                <a:solidFill>
                  <a:srgbClr val="800000"/>
                </a:solidFill>
                <a:latin typeface="Ubuntu" panose="020B0504030602030204" pitchFamily="34" charset="0"/>
              </a:rPr>
              <a:t>if</a:t>
            </a:r>
            <a:r>
              <a:rPr lang="es-CO" sz="2600" dirty="0">
                <a:solidFill>
                  <a:schemeClr val="bg2">
                    <a:lumMod val="50000"/>
                  </a:schemeClr>
                </a:solidFill>
                <a:latin typeface="Ubuntu" panose="020B0504030602030204" pitchFamily="34" charset="0"/>
              </a:rPr>
              <a:t>() { ... } y </a:t>
            </a:r>
            <a:r>
              <a:rPr lang="es-CO" sz="2600" b="1" dirty="0" err="1">
                <a:solidFill>
                  <a:srgbClr val="800000"/>
                </a:solidFill>
                <a:latin typeface="Ubuntu" panose="020B0504030602030204" pitchFamily="34" charset="0"/>
              </a:rPr>
              <a:t>else</a:t>
            </a:r>
            <a:r>
              <a:rPr lang="es-CO" sz="2600" dirty="0">
                <a:solidFill>
                  <a:schemeClr val="bg2">
                    <a:lumMod val="50000"/>
                  </a:schemeClr>
                </a:solidFill>
                <a:latin typeface="Ubuntu" panose="020B0504030602030204" pitchFamily="34" charset="0"/>
              </a:rPr>
              <a:t> { ... }.</a:t>
            </a:r>
          </a:p>
        </p:txBody>
      </p:sp>
    </p:spTree>
    <p:extLst>
      <p:ext uri="{BB962C8B-B14F-4D97-AF65-F5344CB8AC3E}">
        <p14:creationId xmlns:p14="http://schemas.microsoft.com/office/powerpoint/2010/main" val="25531257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85418" y="55949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Implementación JavaScript </a:t>
            </a:r>
          </a:p>
        </p:txBody>
      </p:sp>
      <p:sp>
        <p:nvSpPr>
          <p:cNvPr id="5" name="Rectángulo 4">
            <a:extLst>
              <a:ext uri="{FF2B5EF4-FFF2-40B4-BE49-F238E27FC236}">
                <a16:creationId xmlns:a16="http://schemas.microsoft.com/office/drawing/2014/main" id="{0EF677C5-621E-4B42-9FD8-369549C0C5B8}"/>
              </a:ext>
            </a:extLst>
          </p:cNvPr>
          <p:cNvSpPr/>
          <p:nvPr/>
        </p:nvSpPr>
        <p:spPr>
          <a:xfrm>
            <a:off x="1320498" y="1382286"/>
            <a:ext cx="9093896" cy="4324261"/>
          </a:xfrm>
          <a:prstGeom prst="rect">
            <a:avLst/>
          </a:prstGeom>
        </p:spPr>
        <p:txBody>
          <a:bodyPr wrap="square">
            <a:spAutoFit/>
          </a:bodyPr>
          <a:lstStyle/>
          <a:p>
            <a:pPr marL="457200" indent="-457200" algn="just">
              <a:buFont typeface="Arial" panose="020B0604020202020204" pitchFamily="34" charset="0"/>
              <a:buChar char="•"/>
            </a:pPr>
            <a:r>
              <a:rPr lang="es-CO" sz="2500" dirty="0">
                <a:solidFill>
                  <a:schemeClr val="bg2">
                    <a:lumMod val="50000"/>
                  </a:schemeClr>
                </a:solidFill>
                <a:latin typeface="Ubuntu" panose="020B0504030602030204" pitchFamily="34" charset="0"/>
              </a:rPr>
              <a:t>Siguiendo el mismo enfoque que CSS, el código JavaScript se puede incorporar al documento mediante tres técnicas diferentes: </a:t>
            </a:r>
          </a:p>
          <a:p>
            <a:pPr marL="914400" lvl="1" indent="-457200" algn="just">
              <a:buFont typeface="Arial" panose="020B0604020202020204" pitchFamily="34" charset="0"/>
              <a:buChar char="•"/>
            </a:pPr>
            <a:r>
              <a:rPr lang="es-CO" sz="2500" b="1" dirty="0">
                <a:solidFill>
                  <a:schemeClr val="bg2">
                    <a:lumMod val="50000"/>
                  </a:schemeClr>
                </a:solidFill>
                <a:latin typeface="Ubuntu" panose="020B0504030602030204" pitchFamily="34" charset="0"/>
              </a:rPr>
              <a:t>En Línea</a:t>
            </a:r>
            <a:r>
              <a:rPr lang="es-CO" sz="2500" dirty="0">
                <a:solidFill>
                  <a:schemeClr val="bg2">
                    <a:lumMod val="50000"/>
                  </a:schemeClr>
                </a:solidFill>
                <a:latin typeface="Ubuntu" panose="020B0504030602030204" pitchFamily="34" charset="0"/>
              </a:rPr>
              <a:t>: El código se puede insertar en un elemento HTML por medio de atributos especiales que describen un evento, como un clic del ratón. Para lograr que un elemento responda a un evento usando esta técnica, se debe agregar el atributo correspondiente con el código que queremos que se ejecute. </a:t>
            </a:r>
          </a:p>
          <a:p>
            <a:pPr lvl="1" algn="just"/>
            <a:r>
              <a:rPr lang="es-CO" sz="2500" b="1" dirty="0">
                <a:solidFill>
                  <a:schemeClr val="bg2">
                    <a:lumMod val="50000"/>
                  </a:schemeClr>
                </a:solidFill>
                <a:latin typeface="Ubuntu" panose="020B0504030602030204" pitchFamily="34" charset="0"/>
              </a:rPr>
              <a:t>Ejemplo</a:t>
            </a:r>
            <a:r>
              <a:rPr lang="es-CO" sz="2500" dirty="0">
                <a:solidFill>
                  <a:schemeClr val="bg2">
                    <a:lumMod val="50000"/>
                  </a:schemeClr>
                </a:solidFill>
                <a:latin typeface="Ubuntu" panose="020B0504030602030204" pitchFamily="34" charset="0"/>
              </a:rPr>
              <a:t>: </a:t>
            </a:r>
          </a:p>
          <a:p>
            <a:pPr lvl="1" algn="just"/>
            <a:r>
              <a:rPr lang="en-US" sz="2500" b="1" dirty="0">
                <a:solidFill>
                  <a:schemeClr val="bg2">
                    <a:lumMod val="50000"/>
                  </a:schemeClr>
                </a:solidFill>
                <a:latin typeface="Ubuntu" panose="020B0504030602030204" pitchFamily="34" charset="0"/>
              </a:rPr>
              <a:t>&lt;</a:t>
            </a:r>
            <a:r>
              <a:rPr lang="en-US" sz="2500" b="1" dirty="0">
                <a:solidFill>
                  <a:srgbClr val="800000"/>
                </a:solidFill>
                <a:latin typeface="Ubuntu" panose="020B0504030602030204" pitchFamily="34" charset="0"/>
              </a:rPr>
              <a:t>p</a:t>
            </a:r>
            <a:r>
              <a:rPr lang="en-US" sz="2500" b="1" dirty="0">
                <a:solidFill>
                  <a:schemeClr val="bg2">
                    <a:lumMod val="50000"/>
                  </a:schemeClr>
                </a:solidFill>
                <a:latin typeface="Ubuntu" panose="020B0504030602030204" pitchFamily="34" charset="0"/>
              </a:rPr>
              <a:t> </a:t>
            </a:r>
            <a:r>
              <a:rPr lang="en-US" sz="2500" b="1" dirty="0">
                <a:solidFill>
                  <a:srgbClr val="002060"/>
                </a:solidFill>
                <a:latin typeface="Ubuntu" panose="020B0504030602030204" pitchFamily="34" charset="0"/>
              </a:rPr>
              <a:t>onclick</a:t>
            </a:r>
            <a:r>
              <a:rPr lang="en-US" sz="2500" b="1" dirty="0">
                <a:solidFill>
                  <a:schemeClr val="bg2">
                    <a:lumMod val="50000"/>
                  </a:schemeClr>
                </a:solidFill>
                <a:latin typeface="Ubuntu" panose="020B0504030602030204" pitchFamily="34" charset="0"/>
              </a:rPr>
              <a:t>="</a:t>
            </a:r>
            <a:r>
              <a:rPr lang="en-US" sz="2500" b="1" dirty="0">
                <a:solidFill>
                  <a:schemeClr val="accent6">
                    <a:lumMod val="50000"/>
                  </a:schemeClr>
                </a:solidFill>
                <a:latin typeface="Ubuntu" panose="020B0504030602030204" pitchFamily="34" charset="0"/>
              </a:rPr>
              <a:t>alert</a:t>
            </a:r>
            <a:r>
              <a:rPr lang="en-US" sz="2500" b="1" dirty="0">
                <a:solidFill>
                  <a:schemeClr val="bg2">
                    <a:lumMod val="50000"/>
                  </a:schemeClr>
                </a:solidFill>
                <a:latin typeface="Ubuntu" panose="020B0504030602030204" pitchFamily="34" charset="0"/>
              </a:rPr>
              <a:t>(</a:t>
            </a:r>
            <a:r>
              <a:rPr lang="en-US" sz="2500" b="1" dirty="0">
                <a:latin typeface="Ubuntu" panose="020B0504030602030204" pitchFamily="34" charset="0"/>
              </a:rPr>
              <a:t>'</a:t>
            </a:r>
            <a:r>
              <a:rPr lang="en-US" sz="2500" b="1" dirty="0" err="1">
                <a:latin typeface="Ubuntu" panose="020B0504030602030204" pitchFamily="34" charset="0"/>
              </a:rPr>
              <a:t>Hizo</a:t>
            </a:r>
            <a:r>
              <a:rPr lang="en-US" sz="2500" b="1" dirty="0">
                <a:latin typeface="Ubuntu" panose="020B0504030602030204" pitchFamily="34" charset="0"/>
              </a:rPr>
              <a:t> </a:t>
            </a:r>
            <a:r>
              <a:rPr lang="en-US" sz="2500" b="1" dirty="0" err="1">
                <a:latin typeface="Ubuntu" panose="020B0504030602030204" pitchFamily="34" charset="0"/>
              </a:rPr>
              <a:t>clic</a:t>
            </a:r>
            <a:r>
              <a:rPr lang="en-US" sz="2500" b="1" dirty="0">
                <a:latin typeface="Ubuntu" panose="020B0504030602030204" pitchFamily="34" charset="0"/>
              </a:rPr>
              <a:t>’</a:t>
            </a:r>
            <a:r>
              <a:rPr lang="en-US" sz="2500" b="1" dirty="0">
                <a:solidFill>
                  <a:schemeClr val="bg2">
                    <a:lumMod val="50000"/>
                  </a:schemeClr>
                </a:solidFill>
                <a:latin typeface="Ubuntu" panose="020B0504030602030204" pitchFamily="34" charset="0"/>
              </a:rPr>
              <a:t>);"&gt;</a:t>
            </a:r>
            <a:r>
              <a:rPr lang="en-US" sz="2500" b="1" dirty="0" err="1">
                <a:solidFill>
                  <a:schemeClr val="bg2">
                    <a:lumMod val="50000"/>
                  </a:schemeClr>
                </a:solidFill>
                <a:latin typeface="Ubuntu" panose="020B0504030602030204" pitchFamily="34" charset="0"/>
              </a:rPr>
              <a:t>Clic</a:t>
            </a:r>
            <a:r>
              <a:rPr lang="en-US" sz="2500" b="1" dirty="0">
                <a:solidFill>
                  <a:schemeClr val="bg2">
                    <a:lumMod val="50000"/>
                  </a:schemeClr>
                </a:solidFill>
                <a:latin typeface="Ubuntu" panose="020B0504030602030204" pitchFamily="34" charset="0"/>
              </a:rPr>
              <a:t> </a:t>
            </a:r>
            <a:r>
              <a:rPr lang="en-US" sz="2500" b="1" dirty="0" err="1">
                <a:solidFill>
                  <a:schemeClr val="bg2">
                    <a:lumMod val="50000"/>
                  </a:schemeClr>
                </a:solidFill>
                <a:latin typeface="Ubuntu" panose="020B0504030602030204" pitchFamily="34" charset="0"/>
              </a:rPr>
              <a:t>aquí</a:t>
            </a:r>
            <a:r>
              <a:rPr lang="en-US" sz="2500" b="1" dirty="0">
                <a:solidFill>
                  <a:schemeClr val="bg2">
                    <a:lumMod val="50000"/>
                  </a:schemeClr>
                </a:solidFill>
                <a:latin typeface="Ubuntu" panose="020B0504030602030204" pitchFamily="34" charset="0"/>
              </a:rPr>
              <a:t>&lt;</a:t>
            </a:r>
            <a:r>
              <a:rPr lang="en-US" sz="2500" b="1" dirty="0">
                <a:solidFill>
                  <a:srgbClr val="800000"/>
                </a:solidFill>
                <a:latin typeface="Ubuntu" panose="020B0504030602030204" pitchFamily="34" charset="0"/>
              </a:rPr>
              <a:t>/p</a:t>
            </a:r>
            <a:r>
              <a:rPr lang="en-US" sz="2500" b="1" dirty="0">
                <a:solidFill>
                  <a:schemeClr val="bg2">
                    <a:lumMod val="50000"/>
                  </a:schemeClr>
                </a:solidFill>
                <a:latin typeface="Ubuntu" panose="020B0504030602030204" pitchFamily="34" charset="0"/>
              </a:rPr>
              <a:t>&gt;</a:t>
            </a:r>
            <a:endParaRPr lang="es-CO" sz="2500" b="1"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37120771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4C254737-8BA8-4D79-9B8B-64536D9A299A}"/>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Rectángulo 3">
            <a:extLst>
              <a:ext uri="{FF2B5EF4-FFF2-40B4-BE49-F238E27FC236}">
                <a16:creationId xmlns:a16="http://schemas.microsoft.com/office/drawing/2014/main" id="{2CA0A794-6260-4AA4-84C1-392181C0EC92}"/>
              </a:ext>
            </a:extLst>
          </p:cNvPr>
          <p:cNvSpPr/>
          <p:nvPr/>
        </p:nvSpPr>
        <p:spPr>
          <a:xfrm>
            <a:off x="1485966" y="283924"/>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Condicionales anidados</a:t>
            </a:r>
          </a:p>
        </p:txBody>
      </p:sp>
      <p:sp>
        <p:nvSpPr>
          <p:cNvPr id="5" name="Rectángulo 4">
            <a:extLst>
              <a:ext uri="{FF2B5EF4-FFF2-40B4-BE49-F238E27FC236}">
                <a16:creationId xmlns:a16="http://schemas.microsoft.com/office/drawing/2014/main" id="{0EF677C5-621E-4B42-9FD8-369549C0C5B8}"/>
              </a:ext>
            </a:extLst>
          </p:cNvPr>
          <p:cNvSpPr/>
          <p:nvPr/>
        </p:nvSpPr>
        <p:spPr>
          <a:xfrm>
            <a:off x="1031853" y="1262638"/>
            <a:ext cx="10128293" cy="5262979"/>
          </a:xfrm>
          <a:prstGeom prst="rect">
            <a:avLst/>
          </a:prstGeom>
        </p:spPr>
        <p:txBody>
          <a:bodyPr wrap="square">
            <a:spAutoFit/>
          </a:bodyPr>
          <a:lstStyle/>
          <a:p>
            <a:pPr algn="just"/>
            <a:r>
              <a:rPr lang="es-CO" sz="2800" b="1" dirty="0" err="1">
                <a:solidFill>
                  <a:srgbClr val="800000"/>
                </a:solidFill>
                <a:latin typeface="Ubuntu" panose="020B0504030602030204" pitchFamily="34" charset="0"/>
              </a:rPr>
              <a:t>function</a:t>
            </a:r>
            <a:r>
              <a:rPr lang="es-CO" sz="2800" b="1" dirty="0">
                <a:solidFill>
                  <a:srgbClr val="800000"/>
                </a:solidFill>
                <a:latin typeface="Ubuntu" panose="020B0504030602030204" pitchFamily="34" charset="0"/>
              </a:rPr>
              <a:t> calcular() {</a:t>
            </a:r>
          </a:p>
          <a:p>
            <a:pPr algn="just"/>
            <a:r>
              <a:rPr lang="es-CO" sz="2800" dirty="0">
                <a:solidFill>
                  <a:schemeClr val="bg2">
                    <a:lumMod val="50000"/>
                  </a:schemeClr>
                </a:solidFill>
                <a:latin typeface="Ubuntu" panose="020B0504030602030204" pitchFamily="34" charset="0"/>
              </a:rPr>
              <a:t>  </a:t>
            </a:r>
            <a:r>
              <a:rPr lang="es-CO" sz="2800" b="1" dirty="0" err="1">
                <a:solidFill>
                  <a:srgbClr val="800000"/>
                </a:solidFill>
                <a:latin typeface="Ubuntu" panose="020B0504030602030204" pitchFamily="34" charset="0"/>
              </a:rPr>
              <a:t>let</a:t>
            </a:r>
            <a:r>
              <a:rPr lang="es-CO" sz="2800" b="1" dirty="0">
                <a:solidFill>
                  <a:schemeClr val="bg2">
                    <a:lumMod val="50000"/>
                  </a:schemeClr>
                </a:solidFill>
                <a:latin typeface="Ubuntu" panose="020B0504030602030204" pitchFamily="34" charset="0"/>
              </a:rPr>
              <a:t> </a:t>
            </a:r>
            <a:r>
              <a:rPr lang="es-CO" sz="2800" b="1" dirty="0">
                <a:solidFill>
                  <a:srgbClr val="002060"/>
                </a:solidFill>
                <a:latin typeface="Ubuntu" panose="020B0504030602030204" pitchFamily="34" charset="0"/>
              </a:rPr>
              <a:t>valor</a:t>
            </a:r>
            <a:r>
              <a:rPr lang="es-CO" sz="2800" b="1" dirty="0">
                <a:solidFill>
                  <a:schemeClr val="bg2">
                    <a:lumMod val="50000"/>
                  </a:schemeClr>
                </a:solidFill>
                <a:latin typeface="Ubuntu" panose="020B0504030602030204" pitchFamily="34" charset="0"/>
              </a:rPr>
              <a:t> = </a:t>
            </a:r>
            <a:r>
              <a:rPr lang="es-CO" sz="2800" b="1" dirty="0">
                <a:solidFill>
                  <a:schemeClr val="accent6">
                    <a:lumMod val="50000"/>
                  </a:schemeClr>
                </a:solidFill>
                <a:latin typeface="Ubuntu" panose="020B0504030602030204" pitchFamily="34" charset="0"/>
              </a:rPr>
              <a:t>300</a:t>
            </a:r>
            <a:r>
              <a:rPr lang="es-CO" sz="2800" b="1" dirty="0">
                <a:solidFill>
                  <a:schemeClr val="bg2">
                    <a:lumMod val="50000"/>
                  </a:schemeClr>
                </a:solidFill>
                <a:latin typeface="Ubuntu" panose="020B0504030602030204" pitchFamily="34" charset="0"/>
              </a:rPr>
              <a:t>;</a:t>
            </a:r>
          </a:p>
          <a:p>
            <a:pPr algn="just"/>
            <a:r>
              <a:rPr lang="es-CO" sz="2800" dirty="0">
                <a:solidFill>
                  <a:schemeClr val="bg2">
                    <a:lumMod val="50000"/>
                  </a:schemeClr>
                </a:solidFill>
                <a:latin typeface="Ubuntu" panose="020B0504030602030204" pitchFamily="34" charset="0"/>
              </a:rPr>
              <a:t>  </a:t>
            </a:r>
            <a:r>
              <a:rPr lang="es-CO" sz="2800" b="1" dirty="0" err="1">
                <a:solidFill>
                  <a:schemeClr val="accent6">
                    <a:lumMod val="50000"/>
                  </a:schemeClr>
                </a:solidFill>
                <a:latin typeface="Ubuntu" panose="020B0504030602030204" pitchFamily="34" charset="0"/>
              </a:rPr>
              <a:t>if</a:t>
            </a:r>
            <a:r>
              <a:rPr lang="es-CO" sz="2800" dirty="0">
                <a:solidFill>
                  <a:schemeClr val="bg2">
                    <a:lumMod val="50000"/>
                  </a:schemeClr>
                </a:solidFill>
                <a:latin typeface="Ubuntu" panose="020B0504030602030204" pitchFamily="34" charset="0"/>
              </a:rPr>
              <a:t> (valor === 100) {</a:t>
            </a:r>
          </a:p>
          <a:p>
            <a:pPr algn="just"/>
            <a:r>
              <a:rPr lang="es-CO" sz="2800" dirty="0">
                <a:solidFill>
                  <a:schemeClr val="bg2">
                    <a:lumMod val="50000"/>
                  </a:schemeClr>
                </a:solidFill>
                <a:latin typeface="Ubuntu" panose="020B0504030602030204" pitchFamily="34" charset="0"/>
              </a:rPr>
              <a:t>    </a:t>
            </a:r>
            <a:r>
              <a:rPr lang="es-CO" sz="2800" dirty="0" err="1">
                <a:solidFill>
                  <a:schemeClr val="bg2">
                    <a:lumMod val="50000"/>
                  </a:schemeClr>
                </a:solidFill>
                <a:latin typeface="Ubuntu" panose="020B0504030602030204" pitchFamily="34" charset="0"/>
              </a:rPr>
              <a:t>alert</a:t>
            </a:r>
            <a:r>
              <a:rPr lang="es-CO" sz="2800" dirty="0">
                <a:solidFill>
                  <a:schemeClr val="bg2">
                    <a:lumMod val="50000"/>
                  </a:schemeClr>
                </a:solidFill>
                <a:latin typeface="Ubuntu" panose="020B0504030602030204" pitchFamily="34" charset="0"/>
              </a:rPr>
              <a:t>(‘Valor inferior’);</a:t>
            </a:r>
          </a:p>
          <a:p>
            <a:pPr algn="just"/>
            <a:r>
              <a:rPr lang="es-CO" sz="2800" dirty="0">
                <a:solidFill>
                  <a:schemeClr val="bg2">
                    <a:lumMod val="50000"/>
                  </a:schemeClr>
                </a:solidFill>
                <a:latin typeface="Ubuntu" panose="020B0504030602030204" pitchFamily="34" charset="0"/>
              </a:rPr>
              <a:t>  } </a:t>
            </a:r>
            <a:r>
              <a:rPr lang="es-CO" sz="2800" b="1" dirty="0" err="1">
                <a:solidFill>
                  <a:schemeClr val="accent6">
                    <a:lumMod val="50000"/>
                  </a:schemeClr>
                </a:solidFill>
                <a:latin typeface="Ubuntu" panose="020B0504030602030204" pitchFamily="34" charset="0"/>
              </a:rPr>
              <a:t>else</a:t>
            </a:r>
            <a:r>
              <a:rPr lang="es-CO" sz="2800" b="1" dirty="0">
                <a:solidFill>
                  <a:schemeClr val="accent6">
                    <a:lumMod val="50000"/>
                  </a:schemeClr>
                </a:solidFill>
                <a:latin typeface="Ubuntu" panose="020B0504030602030204" pitchFamily="34" charset="0"/>
              </a:rPr>
              <a:t> </a:t>
            </a:r>
            <a:r>
              <a:rPr lang="es-CO" sz="2800" b="1" dirty="0" err="1">
                <a:solidFill>
                  <a:schemeClr val="accent6">
                    <a:lumMod val="50000"/>
                  </a:schemeClr>
                </a:solidFill>
                <a:latin typeface="Ubuntu" panose="020B0504030602030204" pitchFamily="34" charset="0"/>
              </a:rPr>
              <a:t>if</a:t>
            </a:r>
            <a:r>
              <a:rPr lang="es-CO" sz="2800" b="1" dirty="0">
                <a:solidFill>
                  <a:schemeClr val="accent6">
                    <a:lumMod val="50000"/>
                  </a:schemeClr>
                </a:solidFill>
                <a:latin typeface="Ubuntu" panose="020B0504030602030204" pitchFamily="34" charset="0"/>
              </a:rPr>
              <a:t> </a:t>
            </a:r>
            <a:r>
              <a:rPr lang="es-CO" sz="2800" dirty="0">
                <a:solidFill>
                  <a:schemeClr val="bg2">
                    <a:lumMod val="50000"/>
                  </a:schemeClr>
                </a:solidFill>
                <a:latin typeface="Ubuntu" panose="020B0504030602030204" pitchFamily="34" charset="0"/>
              </a:rPr>
              <a:t>(valor === 300) {</a:t>
            </a:r>
          </a:p>
          <a:p>
            <a:pPr algn="just"/>
            <a:r>
              <a:rPr lang="es-CO" sz="2800" dirty="0">
                <a:solidFill>
                  <a:schemeClr val="bg2">
                    <a:lumMod val="50000"/>
                  </a:schemeClr>
                </a:solidFill>
                <a:latin typeface="Ubuntu" panose="020B0504030602030204" pitchFamily="34" charset="0"/>
              </a:rPr>
              <a:t>    </a:t>
            </a:r>
            <a:r>
              <a:rPr lang="es-CO" sz="2800" dirty="0" err="1">
                <a:solidFill>
                  <a:schemeClr val="bg2">
                    <a:lumMod val="50000"/>
                  </a:schemeClr>
                </a:solidFill>
                <a:latin typeface="Ubuntu" panose="020B0504030602030204" pitchFamily="34" charset="0"/>
              </a:rPr>
              <a:t>alert</a:t>
            </a:r>
            <a:r>
              <a:rPr lang="es-CO" sz="2800" dirty="0">
                <a:solidFill>
                  <a:schemeClr val="bg2">
                    <a:lumMod val="50000"/>
                  </a:schemeClr>
                </a:solidFill>
                <a:latin typeface="Ubuntu" panose="020B0504030602030204" pitchFamily="34" charset="0"/>
              </a:rPr>
              <a:t>(‘Valor medio’);</a:t>
            </a:r>
          </a:p>
          <a:p>
            <a:pPr algn="just"/>
            <a:r>
              <a:rPr lang="es-CO" sz="2800" dirty="0">
                <a:solidFill>
                  <a:schemeClr val="bg2">
                    <a:lumMod val="50000"/>
                  </a:schemeClr>
                </a:solidFill>
                <a:latin typeface="Ubuntu" panose="020B0504030602030204" pitchFamily="34" charset="0"/>
              </a:rPr>
              <a:t>  } </a:t>
            </a:r>
            <a:r>
              <a:rPr lang="es-CO" sz="2800" b="1" dirty="0" err="1">
                <a:solidFill>
                  <a:schemeClr val="accent6">
                    <a:lumMod val="50000"/>
                  </a:schemeClr>
                </a:solidFill>
                <a:latin typeface="Ubuntu" panose="020B0504030602030204" pitchFamily="34" charset="0"/>
              </a:rPr>
              <a:t>else</a:t>
            </a:r>
            <a:r>
              <a:rPr lang="es-CO" sz="2800" b="1" dirty="0">
                <a:solidFill>
                  <a:schemeClr val="accent6">
                    <a:lumMod val="50000"/>
                  </a:schemeClr>
                </a:solidFill>
                <a:latin typeface="Ubuntu" panose="020B0504030602030204" pitchFamily="34" charset="0"/>
              </a:rPr>
              <a:t> </a:t>
            </a:r>
            <a:r>
              <a:rPr lang="es-CO" sz="2800" b="1" dirty="0" err="1">
                <a:solidFill>
                  <a:schemeClr val="accent6">
                    <a:lumMod val="50000"/>
                  </a:schemeClr>
                </a:solidFill>
                <a:latin typeface="Ubuntu" panose="020B0504030602030204" pitchFamily="34" charset="0"/>
              </a:rPr>
              <a:t>if</a:t>
            </a:r>
            <a:r>
              <a:rPr lang="es-CO" sz="2800" b="1" dirty="0">
                <a:solidFill>
                  <a:schemeClr val="accent6">
                    <a:lumMod val="50000"/>
                  </a:schemeClr>
                </a:solidFill>
                <a:latin typeface="Ubuntu" panose="020B0504030602030204" pitchFamily="34" charset="0"/>
              </a:rPr>
              <a:t> </a:t>
            </a:r>
            <a:r>
              <a:rPr lang="es-CO" sz="2800" dirty="0">
                <a:solidFill>
                  <a:schemeClr val="bg2">
                    <a:lumMod val="50000"/>
                  </a:schemeClr>
                </a:solidFill>
                <a:latin typeface="Ubuntu" panose="020B0504030602030204" pitchFamily="34" charset="0"/>
              </a:rPr>
              <a:t>(valor === 400) {</a:t>
            </a:r>
          </a:p>
          <a:p>
            <a:pPr algn="just"/>
            <a:r>
              <a:rPr lang="es-CO" sz="2800" dirty="0">
                <a:solidFill>
                  <a:schemeClr val="bg2">
                    <a:lumMod val="50000"/>
                  </a:schemeClr>
                </a:solidFill>
                <a:latin typeface="Ubuntu" panose="020B0504030602030204" pitchFamily="34" charset="0"/>
              </a:rPr>
              <a:t>     </a:t>
            </a:r>
            <a:r>
              <a:rPr lang="es-CO" sz="2800" dirty="0" err="1">
                <a:solidFill>
                  <a:schemeClr val="bg2">
                    <a:lumMod val="50000"/>
                  </a:schemeClr>
                </a:solidFill>
                <a:latin typeface="Ubuntu" panose="020B0504030602030204" pitchFamily="34" charset="0"/>
              </a:rPr>
              <a:t>alert</a:t>
            </a:r>
            <a:r>
              <a:rPr lang="es-CO" sz="2800" dirty="0">
                <a:solidFill>
                  <a:schemeClr val="bg2">
                    <a:lumMod val="50000"/>
                  </a:schemeClr>
                </a:solidFill>
                <a:latin typeface="Ubuntu" panose="020B0504030602030204" pitchFamily="34" charset="0"/>
              </a:rPr>
              <a:t>(‘Valor alto’);  </a:t>
            </a:r>
          </a:p>
          <a:p>
            <a:pPr algn="just"/>
            <a:r>
              <a:rPr lang="es-CO" sz="2800" dirty="0">
                <a:solidFill>
                  <a:schemeClr val="bg2">
                    <a:lumMod val="50000"/>
                  </a:schemeClr>
                </a:solidFill>
                <a:latin typeface="Ubuntu" panose="020B0504030602030204" pitchFamily="34" charset="0"/>
              </a:rPr>
              <a:t>  } </a:t>
            </a:r>
            <a:r>
              <a:rPr lang="es-CO" sz="2800" b="1" dirty="0" err="1">
                <a:solidFill>
                  <a:schemeClr val="accent6">
                    <a:lumMod val="50000"/>
                  </a:schemeClr>
                </a:solidFill>
                <a:latin typeface="Ubuntu" panose="020B0504030602030204" pitchFamily="34" charset="0"/>
              </a:rPr>
              <a:t>else</a:t>
            </a:r>
            <a:r>
              <a:rPr lang="es-CO" sz="2800" dirty="0">
                <a:solidFill>
                  <a:schemeClr val="bg2">
                    <a:lumMod val="50000"/>
                  </a:schemeClr>
                </a:solidFill>
                <a:latin typeface="Ubuntu" panose="020B0504030602030204" pitchFamily="34" charset="0"/>
              </a:rPr>
              <a:t> {</a:t>
            </a:r>
          </a:p>
          <a:p>
            <a:pPr algn="just"/>
            <a:r>
              <a:rPr lang="es-CO" sz="2800" dirty="0">
                <a:solidFill>
                  <a:schemeClr val="bg2">
                    <a:lumMod val="50000"/>
                  </a:schemeClr>
                </a:solidFill>
                <a:latin typeface="Ubuntu" panose="020B0504030602030204" pitchFamily="34" charset="0"/>
              </a:rPr>
              <a:t>    </a:t>
            </a:r>
            <a:r>
              <a:rPr lang="es-CO" sz="2800" dirty="0" err="1">
                <a:solidFill>
                  <a:schemeClr val="bg2">
                    <a:lumMod val="50000"/>
                  </a:schemeClr>
                </a:solidFill>
                <a:latin typeface="Ubuntu" panose="020B0504030602030204" pitchFamily="34" charset="0"/>
              </a:rPr>
              <a:t>alert</a:t>
            </a:r>
            <a:r>
              <a:rPr lang="es-CO" sz="2800" dirty="0">
                <a:solidFill>
                  <a:schemeClr val="bg2">
                    <a:lumMod val="50000"/>
                  </a:schemeClr>
                </a:solidFill>
                <a:latin typeface="Ubuntu" panose="020B0504030602030204" pitchFamily="34" charset="0"/>
              </a:rPr>
              <a:t>(‘Valor máximo’);  </a:t>
            </a:r>
          </a:p>
          <a:p>
            <a:pPr algn="just"/>
            <a:r>
              <a:rPr lang="es-CO" sz="2800" dirty="0">
                <a:solidFill>
                  <a:schemeClr val="bg2">
                    <a:lumMod val="50000"/>
                  </a:schemeClr>
                </a:solidFill>
                <a:latin typeface="Ubuntu" panose="020B0504030602030204" pitchFamily="34" charset="0"/>
              </a:rPr>
              <a:t>  }</a:t>
            </a:r>
          </a:p>
          <a:p>
            <a:pPr algn="just"/>
            <a:r>
              <a:rPr lang="es-CO" sz="2800" b="1" dirty="0">
                <a:solidFill>
                  <a:srgbClr val="800000"/>
                </a:solidFill>
                <a:latin typeface="Ubuntu" panose="020B0504030602030204" pitchFamily="34" charset="0"/>
              </a:rPr>
              <a:t>}</a:t>
            </a:r>
          </a:p>
        </p:txBody>
      </p:sp>
    </p:spTree>
    <p:extLst>
      <p:ext uri="{BB962C8B-B14F-4D97-AF65-F5344CB8AC3E}">
        <p14:creationId xmlns:p14="http://schemas.microsoft.com/office/powerpoint/2010/main" val="4179804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485966" y="1048012"/>
            <a:ext cx="8637695" cy="646331"/>
          </a:xfrm>
          <a:prstGeom prst="rect">
            <a:avLst/>
          </a:prstGeom>
        </p:spPr>
        <p:txBody>
          <a:bodyPr wrap="square">
            <a:spAutoFit/>
          </a:bodyPr>
          <a:lstStyle/>
          <a:p>
            <a:pPr algn="ctr"/>
            <a:r>
              <a:rPr lang="es-CO" sz="3600" b="1" dirty="0" err="1">
                <a:solidFill>
                  <a:srgbClr val="FF0062"/>
                </a:solidFill>
                <a:latin typeface="Ubuntu" panose="020B0504030602030204" pitchFamily="34" charset="0"/>
              </a:rPr>
              <a:t>switch</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6" y="1894759"/>
            <a:ext cx="9093896" cy="2492990"/>
          </a:xfrm>
          <a:prstGeom prst="rect">
            <a:avLst/>
          </a:prstGeom>
        </p:spPr>
        <p:txBody>
          <a:bodyPr wrap="square">
            <a:spAutoFit/>
          </a:bodyPr>
          <a:lstStyle/>
          <a:p>
            <a:pPr algn="just"/>
            <a:r>
              <a:rPr lang="es-CO" sz="2600" dirty="0">
                <a:solidFill>
                  <a:schemeClr val="bg2">
                    <a:lumMod val="50000"/>
                  </a:schemeClr>
                </a:solidFill>
                <a:latin typeface="Ubuntu" panose="020B0504030602030204" pitchFamily="34" charset="0"/>
              </a:rPr>
              <a:t>Esta instrucción evalúa una expresión (generalmente una variable), compara el resultado con múltiples valores y ejecuta las instrucciones correspondientes al valor que coincide con la expresión. La sintaxis incluye la palabra clave </a:t>
            </a:r>
            <a:r>
              <a:rPr lang="es-CO" sz="2600" b="1" dirty="0" err="1">
                <a:solidFill>
                  <a:srgbClr val="800000"/>
                </a:solidFill>
                <a:latin typeface="Ubuntu" panose="020B0504030602030204" pitchFamily="34" charset="0"/>
              </a:rPr>
              <a:t>switch</a:t>
            </a:r>
            <a:r>
              <a:rPr lang="es-CO" sz="2600" dirty="0">
                <a:solidFill>
                  <a:schemeClr val="bg2">
                    <a:lumMod val="50000"/>
                  </a:schemeClr>
                </a:solidFill>
                <a:latin typeface="Ubuntu" panose="020B0504030602030204" pitchFamily="34" charset="0"/>
              </a:rPr>
              <a:t>  seguida de  la  expresión  entre paréntesis. Los posibles valores se listan usando la palabra clave </a:t>
            </a:r>
            <a:r>
              <a:rPr lang="es-CO" sz="2600" b="1" dirty="0">
                <a:solidFill>
                  <a:srgbClr val="800000"/>
                </a:solidFill>
                <a:latin typeface="Ubuntu" panose="020B0504030602030204" pitchFamily="34" charset="0"/>
              </a:rPr>
              <a:t>case.</a:t>
            </a:r>
          </a:p>
        </p:txBody>
      </p:sp>
    </p:spTree>
    <p:extLst>
      <p:ext uri="{BB962C8B-B14F-4D97-AF65-F5344CB8AC3E}">
        <p14:creationId xmlns:p14="http://schemas.microsoft.com/office/powerpoint/2010/main" val="23973560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4C254737-8BA8-4D79-9B8B-64536D9A299A}"/>
              </a:ext>
            </a:extLst>
          </p:cNvPr>
          <p:cNvSpPr/>
          <p:nvPr/>
        </p:nvSpPr>
        <p:spPr>
          <a:xfrm>
            <a:off x="0" y="0"/>
            <a:ext cx="12192000"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4" name="Rectángulo 3">
            <a:extLst>
              <a:ext uri="{FF2B5EF4-FFF2-40B4-BE49-F238E27FC236}">
                <a16:creationId xmlns:a16="http://schemas.microsoft.com/office/drawing/2014/main" id="{2CA0A794-6260-4AA4-84C1-392181C0EC92}"/>
              </a:ext>
            </a:extLst>
          </p:cNvPr>
          <p:cNvSpPr/>
          <p:nvPr/>
        </p:nvSpPr>
        <p:spPr>
          <a:xfrm>
            <a:off x="1485966" y="283924"/>
            <a:ext cx="8637695" cy="646331"/>
          </a:xfrm>
          <a:prstGeom prst="rect">
            <a:avLst/>
          </a:prstGeom>
        </p:spPr>
        <p:txBody>
          <a:bodyPr wrap="square">
            <a:spAutoFit/>
          </a:bodyPr>
          <a:lstStyle/>
          <a:p>
            <a:pPr algn="ctr"/>
            <a:r>
              <a:rPr lang="es-CO" sz="3600" b="1" dirty="0" err="1">
                <a:solidFill>
                  <a:srgbClr val="FF0062"/>
                </a:solidFill>
                <a:latin typeface="Ubuntu" panose="020B0504030602030204" pitchFamily="34" charset="0"/>
              </a:rPr>
              <a:t>switch</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031853" y="831751"/>
            <a:ext cx="10128293" cy="5693866"/>
          </a:xfrm>
          <a:prstGeom prst="rect">
            <a:avLst/>
          </a:prstGeom>
        </p:spPr>
        <p:txBody>
          <a:bodyPr wrap="square">
            <a:spAutoFit/>
          </a:bodyPr>
          <a:lstStyle/>
          <a:p>
            <a:pPr algn="just"/>
            <a:r>
              <a:rPr lang="es-CO" sz="2600" b="1" dirty="0" err="1">
                <a:solidFill>
                  <a:srgbClr val="800000"/>
                </a:solidFill>
                <a:latin typeface="Ubuntu" panose="020B0504030602030204" pitchFamily="34" charset="0"/>
              </a:rPr>
              <a:t>var</a:t>
            </a:r>
            <a:r>
              <a:rPr lang="es-CO" sz="2600"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k</a:t>
            </a:r>
            <a:r>
              <a:rPr lang="es-CO" sz="2600" dirty="0">
                <a:solidFill>
                  <a:schemeClr val="bg2">
                    <a:lumMod val="50000"/>
                  </a:schemeClr>
                </a:solidFill>
                <a:latin typeface="Ubuntu" panose="020B0504030602030204" pitchFamily="34" charset="0"/>
              </a:rPr>
              <a:t> = </a:t>
            </a:r>
            <a:r>
              <a:rPr lang="es-CO" sz="2600" b="1" dirty="0">
                <a:solidFill>
                  <a:schemeClr val="accent6">
                    <a:lumMod val="50000"/>
                  </a:schemeClr>
                </a:solidFill>
                <a:latin typeface="Ubuntu" panose="020B0504030602030204" pitchFamily="34" charset="0"/>
              </a:rPr>
              <a:t>8</a:t>
            </a:r>
            <a:r>
              <a:rPr lang="es-CO" sz="2600" dirty="0">
                <a:solidFill>
                  <a:schemeClr val="bg2">
                    <a:lumMod val="50000"/>
                  </a:schemeClr>
                </a:solidFill>
                <a:latin typeface="Ubuntu" panose="020B0504030602030204" pitchFamily="34" charset="0"/>
              </a:rPr>
              <a:t>;</a:t>
            </a:r>
          </a:p>
          <a:p>
            <a:pPr algn="just"/>
            <a:r>
              <a:rPr lang="es-CO" sz="2600" b="1" dirty="0" err="1">
                <a:solidFill>
                  <a:schemeClr val="accent6">
                    <a:lumMod val="50000"/>
                  </a:schemeClr>
                </a:solidFill>
                <a:latin typeface="Ubuntu" panose="020B0504030602030204" pitchFamily="34" charset="0"/>
              </a:rPr>
              <a:t>switch</a:t>
            </a:r>
            <a:r>
              <a:rPr lang="es-CO" sz="2600" b="1" dirty="0">
                <a:solidFill>
                  <a:schemeClr val="bg2">
                    <a:lumMod val="50000"/>
                  </a:schemeClr>
                </a:solidFill>
                <a:latin typeface="Ubuntu" panose="020B0504030602030204" pitchFamily="34" charset="0"/>
              </a:rPr>
              <a:t>(</a:t>
            </a:r>
            <a:r>
              <a:rPr lang="es-CO" sz="2600" b="1" dirty="0">
                <a:solidFill>
                  <a:srgbClr val="403B56"/>
                </a:solidFill>
                <a:latin typeface="Ubuntu" panose="020B0504030602030204" pitchFamily="34" charset="0"/>
              </a:rPr>
              <a:t>k</a:t>
            </a:r>
            <a:r>
              <a:rPr lang="es-CO" sz="2600" b="1" dirty="0">
                <a:solidFill>
                  <a:schemeClr val="bg2">
                    <a:lumMod val="50000"/>
                  </a:schemeClr>
                </a:solidFill>
                <a:latin typeface="Ubuntu" panose="020B0504030602030204" pitchFamily="34" charset="0"/>
              </a:rPr>
              <a:t>)</a:t>
            </a:r>
            <a:r>
              <a:rPr lang="es-CO" sz="2600" dirty="0">
                <a:solidFill>
                  <a:schemeClr val="bg2">
                    <a:lumMod val="50000"/>
                  </a:schemeClr>
                </a:solidFill>
                <a:latin typeface="Ubuntu" panose="020B0504030602030204" pitchFamily="34" charset="0"/>
              </a:rPr>
              <a:t> {</a:t>
            </a:r>
          </a:p>
          <a:p>
            <a:pPr algn="just"/>
            <a:r>
              <a:rPr lang="es-CO" sz="2600" dirty="0">
                <a:solidFill>
                  <a:schemeClr val="bg2">
                    <a:lumMod val="50000"/>
                  </a:schemeClr>
                </a:solidFill>
                <a:latin typeface="Ubuntu" panose="020B0504030602030204" pitchFamily="34" charset="0"/>
              </a:rPr>
              <a:t>  </a:t>
            </a:r>
            <a:r>
              <a:rPr lang="es-CO" sz="2600" b="1" dirty="0">
                <a:solidFill>
                  <a:srgbClr val="800000"/>
                </a:solidFill>
                <a:latin typeface="Ubuntu" panose="020B0504030602030204" pitchFamily="34" charset="0"/>
              </a:rPr>
              <a:t>case</a:t>
            </a:r>
            <a:r>
              <a:rPr lang="es-CO" sz="2600" dirty="0">
                <a:solidFill>
                  <a:schemeClr val="bg2">
                    <a:lumMod val="50000"/>
                  </a:schemeClr>
                </a:solidFill>
                <a:latin typeface="Ubuntu" panose="020B0504030602030204" pitchFamily="34" charset="0"/>
              </a:rPr>
              <a:t> 5:</a:t>
            </a:r>
          </a:p>
          <a:p>
            <a:pPr algn="just"/>
            <a:r>
              <a:rPr lang="es-CO" sz="2600" dirty="0">
                <a:solidFill>
                  <a:schemeClr val="bg2">
                    <a:lumMod val="50000"/>
                  </a:schemeClr>
                </a:solidFill>
                <a:latin typeface="Ubuntu" panose="020B0504030602030204" pitchFamily="34" charset="0"/>
              </a:rPr>
              <a:t>    </a:t>
            </a:r>
            <a:r>
              <a:rPr lang="es-CO" sz="2600" dirty="0" err="1">
                <a:solidFill>
                  <a:schemeClr val="bg2">
                    <a:lumMod val="50000"/>
                  </a:schemeClr>
                </a:solidFill>
                <a:latin typeface="Ubuntu" panose="020B0504030602030204" pitchFamily="34" charset="0"/>
              </a:rPr>
              <a:t>alert</a:t>
            </a:r>
            <a:r>
              <a:rPr lang="es-CO" sz="2600" dirty="0">
                <a:solidFill>
                  <a:schemeClr val="bg2">
                    <a:lumMod val="50000"/>
                  </a:schemeClr>
                </a:solidFill>
                <a:latin typeface="Ubuntu" panose="020B0504030602030204" pitchFamily="34" charset="0"/>
              </a:rPr>
              <a:t>("El número es cinco");</a:t>
            </a:r>
          </a:p>
          <a:p>
            <a:pPr algn="just"/>
            <a:r>
              <a:rPr lang="es-CO" sz="2600"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break</a:t>
            </a:r>
            <a:r>
              <a:rPr lang="es-CO" sz="2600" dirty="0">
                <a:solidFill>
                  <a:schemeClr val="bg2">
                    <a:lumMod val="50000"/>
                  </a:schemeClr>
                </a:solidFill>
                <a:latin typeface="Ubuntu" panose="020B0504030602030204" pitchFamily="34" charset="0"/>
              </a:rPr>
              <a:t>;</a:t>
            </a:r>
          </a:p>
          <a:p>
            <a:pPr algn="just"/>
            <a:r>
              <a:rPr lang="es-CO" sz="2600" dirty="0">
                <a:solidFill>
                  <a:schemeClr val="bg2">
                    <a:lumMod val="50000"/>
                  </a:schemeClr>
                </a:solidFill>
                <a:latin typeface="Ubuntu" panose="020B0504030602030204" pitchFamily="34" charset="0"/>
              </a:rPr>
              <a:t>  </a:t>
            </a:r>
            <a:r>
              <a:rPr lang="es-CO" sz="2600" b="1" dirty="0">
                <a:solidFill>
                  <a:srgbClr val="800000"/>
                </a:solidFill>
                <a:latin typeface="Ubuntu" panose="020B0504030602030204" pitchFamily="34" charset="0"/>
              </a:rPr>
              <a:t>case</a:t>
            </a:r>
            <a:r>
              <a:rPr lang="es-CO" sz="2600" dirty="0">
                <a:solidFill>
                  <a:schemeClr val="bg2">
                    <a:lumMod val="50000"/>
                  </a:schemeClr>
                </a:solidFill>
                <a:latin typeface="Ubuntu" panose="020B0504030602030204" pitchFamily="34" charset="0"/>
              </a:rPr>
              <a:t> 8:</a:t>
            </a:r>
          </a:p>
          <a:p>
            <a:pPr algn="just"/>
            <a:r>
              <a:rPr lang="es-CO" sz="2600" dirty="0">
                <a:solidFill>
                  <a:schemeClr val="bg2">
                    <a:lumMod val="50000"/>
                  </a:schemeClr>
                </a:solidFill>
                <a:latin typeface="Ubuntu" panose="020B0504030602030204" pitchFamily="34" charset="0"/>
              </a:rPr>
              <a:t>    </a:t>
            </a:r>
            <a:r>
              <a:rPr lang="es-CO" sz="2600" dirty="0" err="1">
                <a:solidFill>
                  <a:schemeClr val="bg2">
                    <a:lumMod val="50000"/>
                  </a:schemeClr>
                </a:solidFill>
                <a:latin typeface="Ubuntu" panose="020B0504030602030204" pitchFamily="34" charset="0"/>
              </a:rPr>
              <a:t>alert</a:t>
            </a:r>
            <a:r>
              <a:rPr lang="es-CO" sz="2600" dirty="0">
                <a:solidFill>
                  <a:schemeClr val="bg2">
                    <a:lumMod val="50000"/>
                  </a:schemeClr>
                </a:solidFill>
                <a:latin typeface="Ubuntu" panose="020B0504030602030204" pitchFamily="34" charset="0"/>
              </a:rPr>
              <a:t>("El número es ocho");</a:t>
            </a:r>
          </a:p>
          <a:p>
            <a:pPr algn="just"/>
            <a:r>
              <a:rPr lang="es-CO" sz="2600"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break</a:t>
            </a:r>
            <a:r>
              <a:rPr lang="es-CO" sz="2600" dirty="0">
                <a:solidFill>
                  <a:schemeClr val="bg2">
                    <a:lumMod val="50000"/>
                  </a:schemeClr>
                </a:solidFill>
                <a:latin typeface="Ubuntu" panose="020B0504030602030204" pitchFamily="34" charset="0"/>
              </a:rPr>
              <a:t>;</a:t>
            </a:r>
          </a:p>
          <a:p>
            <a:pPr algn="just"/>
            <a:r>
              <a:rPr lang="es-CO" sz="2600" dirty="0">
                <a:solidFill>
                  <a:schemeClr val="bg2">
                    <a:lumMod val="50000"/>
                  </a:schemeClr>
                </a:solidFill>
                <a:latin typeface="Ubuntu" panose="020B0504030602030204" pitchFamily="34" charset="0"/>
              </a:rPr>
              <a:t>  </a:t>
            </a:r>
            <a:r>
              <a:rPr lang="es-CO" sz="2600" b="1" dirty="0">
                <a:solidFill>
                  <a:srgbClr val="800000"/>
                </a:solidFill>
                <a:latin typeface="Ubuntu" panose="020B0504030602030204" pitchFamily="34" charset="0"/>
              </a:rPr>
              <a:t>case</a:t>
            </a:r>
            <a:r>
              <a:rPr lang="es-CO" sz="2600" dirty="0">
                <a:solidFill>
                  <a:schemeClr val="bg2">
                    <a:lumMod val="50000"/>
                  </a:schemeClr>
                </a:solidFill>
                <a:latin typeface="Ubuntu" panose="020B0504030602030204" pitchFamily="34" charset="0"/>
              </a:rPr>
              <a:t> 10:</a:t>
            </a:r>
          </a:p>
          <a:p>
            <a:pPr algn="just"/>
            <a:r>
              <a:rPr lang="es-CO" sz="2600" dirty="0">
                <a:solidFill>
                  <a:schemeClr val="bg2">
                    <a:lumMod val="50000"/>
                  </a:schemeClr>
                </a:solidFill>
                <a:latin typeface="Ubuntu" panose="020B0504030602030204" pitchFamily="34" charset="0"/>
              </a:rPr>
              <a:t>    </a:t>
            </a:r>
            <a:r>
              <a:rPr lang="es-CO" sz="2600" dirty="0" err="1">
                <a:solidFill>
                  <a:schemeClr val="bg2">
                    <a:lumMod val="50000"/>
                  </a:schemeClr>
                </a:solidFill>
                <a:latin typeface="Ubuntu" panose="020B0504030602030204" pitchFamily="34" charset="0"/>
              </a:rPr>
              <a:t>alert</a:t>
            </a:r>
            <a:r>
              <a:rPr lang="es-CO" sz="2600" dirty="0">
                <a:solidFill>
                  <a:schemeClr val="bg2">
                    <a:lumMod val="50000"/>
                  </a:schemeClr>
                </a:solidFill>
                <a:latin typeface="Ubuntu" panose="020B0504030602030204" pitchFamily="34" charset="0"/>
              </a:rPr>
              <a:t>("El número es diez");</a:t>
            </a:r>
          </a:p>
          <a:p>
            <a:pPr algn="just"/>
            <a:r>
              <a:rPr lang="es-CO" sz="2600" dirty="0">
                <a:solidFill>
                  <a:schemeClr val="bg2">
                    <a:lumMod val="50000"/>
                  </a:schemeClr>
                </a:solidFill>
                <a:latin typeface="Ubuntu" panose="020B0504030602030204" pitchFamily="34" charset="0"/>
              </a:rPr>
              <a:t>    </a:t>
            </a:r>
            <a:r>
              <a:rPr lang="es-CO" sz="2600" b="1" dirty="0">
                <a:solidFill>
                  <a:srgbClr val="403B56"/>
                </a:solidFill>
                <a:latin typeface="Ubuntu" panose="020B0504030602030204" pitchFamily="34" charset="0"/>
              </a:rPr>
              <a:t>break</a:t>
            </a:r>
            <a:r>
              <a:rPr lang="es-CO" sz="2600" dirty="0">
                <a:solidFill>
                  <a:schemeClr val="bg2">
                    <a:lumMod val="50000"/>
                  </a:schemeClr>
                </a:solidFill>
                <a:latin typeface="Ubuntu" panose="020B0504030602030204" pitchFamily="34" charset="0"/>
              </a:rPr>
              <a:t>;</a:t>
            </a:r>
          </a:p>
          <a:p>
            <a:pPr algn="just"/>
            <a:r>
              <a:rPr lang="es-CO" sz="2600" dirty="0">
                <a:solidFill>
                  <a:schemeClr val="bg2">
                    <a:lumMod val="50000"/>
                  </a:schemeClr>
                </a:solidFill>
                <a:latin typeface="Ubuntu" panose="020B0504030602030204" pitchFamily="34" charset="0"/>
              </a:rPr>
              <a:t>  </a:t>
            </a:r>
            <a:r>
              <a:rPr lang="es-CO" sz="2600" b="1" dirty="0">
                <a:solidFill>
                  <a:srgbClr val="800000"/>
                </a:solidFill>
                <a:latin typeface="Ubuntu" panose="020B0504030602030204" pitchFamily="34" charset="0"/>
              </a:rPr>
              <a:t>default</a:t>
            </a:r>
            <a:r>
              <a:rPr lang="es-CO" sz="2600" dirty="0">
                <a:solidFill>
                  <a:schemeClr val="bg2">
                    <a:lumMod val="50000"/>
                  </a:schemeClr>
                </a:solidFill>
                <a:latin typeface="Ubuntu" panose="020B0504030602030204" pitchFamily="34" charset="0"/>
              </a:rPr>
              <a:t>:</a:t>
            </a:r>
          </a:p>
          <a:p>
            <a:pPr algn="just"/>
            <a:r>
              <a:rPr lang="es-CO" sz="2600" dirty="0">
                <a:solidFill>
                  <a:schemeClr val="bg2">
                    <a:lumMod val="50000"/>
                  </a:schemeClr>
                </a:solidFill>
                <a:latin typeface="Ubuntu" panose="020B0504030602030204" pitchFamily="34" charset="0"/>
              </a:rPr>
              <a:t>    </a:t>
            </a:r>
            <a:r>
              <a:rPr lang="es-CO" sz="2600" dirty="0" err="1">
                <a:solidFill>
                  <a:schemeClr val="bg2">
                    <a:lumMod val="50000"/>
                  </a:schemeClr>
                </a:solidFill>
                <a:latin typeface="Ubuntu" panose="020B0504030602030204" pitchFamily="34" charset="0"/>
              </a:rPr>
              <a:t>alert</a:t>
            </a:r>
            <a:r>
              <a:rPr lang="es-CO" sz="2600" dirty="0">
                <a:solidFill>
                  <a:schemeClr val="bg2">
                    <a:lumMod val="50000"/>
                  </a:schemeClr>
                </a:solidFill>
                <a:latin typeface="Ubuntu" panose="020B0504030602030204" pitchFamily="34" charset="0"/>
              </a:rPr>
              <a:t>("El número es " + </a:t>
            </a:r>
            <a:r>
              <a:rPr lang="es-CO" sz="2600" dirty="0" err="1">
                <a:solidFill>
                  <a:schemeClr val="bg2">
                    <a:lumMod val="50000"/>
                  </a:schemeClr>
                </a:solidFill>
                <a:latin typeface="Ubuntu" panose="020B0504030602030204" pitchFamily="34" charset="0"/>
              </a:rPr>
              <a:t>mivariable</a:t>
            </a:r>
            <a:r>
              <a:rPr lang="es-CO" sz="2600" dirty="0">
                <a:solidFill>
                  <a:schemeClr val="bg2">
                    <a:lumMod val="50000"/>
                  </a:schemeClr>
                </a:solidFill>
                <a:latin typeface="Ubuntu" panose="020B0504030602030204" pitchFamily="34" charset="0"/>
              </a:rPr>
              <a:t>);</a:t>
            </a:r>
          </a:p>
          <a:p>
            <a:pPr algn="just"/>
            <a:r>
              <a:rPr lang="es-CO" sz="2600" dirty="0">
                <a:solidFill>
                  <a:schemeClr val="bg2">
                    <a:lumMod val="50000"/>
                  </a:schemeClr>
                </a:solidFill>
                <a:latin typeface="Ubuntu" panose="020B0504030602030204" pitchFamily="34" charset="0"/>
              </a:rPr>
              <a:t>}</a:t>
            </a:r>
          </a:p>
        </p:txBody>
      </p:sp>
    </p:spTree>
    <p:extLst>
      <p:ext uri="{BB962C8B-B14F-4D97-AF65-F5344CB8AC3E}">
        <p14:creationId xmlns:p14="http://schemas.microsoft.com/office/powerpoint/2010/main" val="28935655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87ACBCAB-72BC-2742-9BF4-8479FB18D3C3}"/>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CuadroTexto 2">
            <a:extLst>
              <a:ext uri="{FF2B5EF4-FFF2-40B4-BE49-F238E27FC236}">
                <a16:creationId xmlns:a16="http://schemas.microsoft.com/office/drawing/2014/main" id="{0204D3B3-83BD-8049-9E55-5B6A10A3ADB5}"/>
              </a:ext>
            </a:extLst>
          </p:cNvPr>
          <p:cNvSpPr txBox="1"/>
          <p:nvPr/>
        </p:nvSpPr>
        <p:spPr>
          <a:xfrm>
            <a:off x="1768258" y="4377651"/>
            <a:ext cx="6599130" cy="954107"/>
          </a:xfrm>
          <a:prstGeom prst="rect">
            <a:avLst/>
          </a:prstGeom>
          <a:noFill/>
        </p:spPr>
        <p:txBody>
          <a:bodyPr wrap="square" rtlCol="0">
            <a:spAutoFit/>
          </a:bodyPr>
          <a:lstStyle/>
          <a:p>
            <a:r>
              <a:rPr lang="es-CO" sz="2800" b="1" dirty="0">
                <a:solidFill>
                  <a:srgbClr val="FF0062"/>
                </a:solidFill>
                <a:latin typeface="Ubuntu" panose="020B0504030602030204" pitchFamily="34" charset="0"/>
              </a:rPr>
              <a:t>JavaScript</a:t>
            </a:r>
          </a:p>
          <a:p>
            <a:r>
              <a:rPr lang="es-CO" sz="2800" b="1" dirty="0">
                <a:solidFill>
                  <a:srgbClr val="FF0062"/>
                </a:solidFill>
                <a:latin typeface="Ubuntu" panose="020B0504030602030204" pitchFamily="34" charset="0"/>
              </a:rPr>
              <a:t>Introducción y Condicionales</a:t>
            </a:r>
          </a:p>
        </p:txBody>
      </p:sp>
      <p:sp>
        <p:nvSpPr>
          <p:cNvPr id="4" name="CuadroTexto 3">
            <a:extLst>
              <a:ext uri="{FF2B5EF4-FFF2-40B4-BE49-F238E27FC236}">
                <a16:creationId xmlns:a16="http://schemas.microsoft.com/office/drawing/2014/main" id="{2C0D7ADF-FB6E-4F13-884D-0FD8AAC10CB9}"/>
              </a:ext>
            </a:extLst>
          </p:cNvPr>
          <p:cNvSpPr txBox="1"/>
          <p:nvPr/>
        </p:nvSpPr>
        <p:spPr>
          <a:xfrm>
            <a:off x="388307" y="2726552"/>
            <a:ext cx="5924810" cy="646331"/>
          </a:xfrm>
          <a:prstGeom prst="rect">
            <a:avLst/>
          </a:prstGeom>
          <a:noFill/>
        </p:spPr>
        <p:txBody>
          <a:bodyPr wrap="square" rtlCol="0">
            <a:spAutoFit/>
          </a:bodyPr>
          <a:lstStyle/>
          <a:p>
            <a:r>
              <a:rPr lang="es-CO" sz="3600" b="1" dirty="0">
                <a:latin typeface="Ubuntu" panose="020B0504030602030204" pitchFamily="34" charset="0"/>
              </a:rPr>
              <a:t>Sergio Medina</a:t>
            </a:r>
          </a:p>
        </p:txBody>
      </p:sp>
      <p:sp>
        <p:nvSpPr>
          <p:cNvPr id="5" name="CuadroTexto 4">
            <a:extLst>
              <a:ext uri="{FF2B5EF4-FFF2-40B4-BE49-F238E27FC236}">
                <a16:creationId xmlns:a16="http://schemas.microsoft.com/office/drawing/2014/main" id="{788E6632-0C16-4068-860F-A86E74157FF3}"/>
              </a:ext>
            </a:extLst>
          </p:cNvPr>
          <p:cNvSpPr txBox="1"/>
          <p:nvPr/>
        </p:nvSpPr>
        <p:spPr>
          <a:xfrm>
            <a:off x="388307" y="2104187"/>
            <a:ext cx="5924810" cy="646331"/>
          </a:xfrm>
          <a:prstGeom prst="rect">
            <a:avLst/>
          </a:prstGeom>
          <a:noFill/>
        </p:spPr>
        <p:txBody>
          <a:bodyPr wrap="square" rtlCol="0">
            <a:spAutoFit/>
          </a:bodyPr>
          <a:lstStyle/>
          <a:p>
            <a:r>
              <a:rPr lang="es-CO" sz="3600" b="1" dirty="0">
                <a:latin typeface="Ubuntu" panose="020B0504030602030204" pitchFamily="34" charset="0"/>
              </a:rPr>
              <a:t>Formador:</a:t>
            </a:r>
          </a:p>
        </p:txBody>
      </p:sp>
      <p:sp>
        <p:nvSpPr>
          <p:cNvPr id="6" name="CuadroTexto 5">
            <a:extLst>
              <a:ext uri="{FF2B5EF4-FFF2-40B4-BE49-F238E27FC236}">
                <a16:creationId xmlns:a16="http://schemas.microsoft.com/office/drawing/2014/main" id="{7C4FE77F-6F92-4D2A-A657-DDDC099AD07A}"/>
              </a:ext>
            </a:extLst>
          </p:cNvPr>
          <p:cNvSpPr txBox="1"/>
          <p:nvPr/>
        </p:nvSpPr>
        <p:spPr>
          <a:xfrm>
            <a:off x="2442577" y="5752491"/>
            <a:ext cx="5924810" cy="646331"/>
          </a:xfrm>
          <a:prstGeom prst="rect">
            <a:avLst/>
          </a:prstGeom>
          <a:noFill/>
        </p:spPr>
        <p:txBody>
          <a:bodyPr wrap="square" rtlCol="0">
            <a:spAutoFit/>
          </a:bodyPr>
          <a:lstStyle/>
          <a:p>
            <a:pPr algn="r"/>
            <a:r>
              <a:rPr lang="es-CO" sz="3600" b="1" dirty="0">
                <a:solidFill>
                  <a:srgbClr val="FF0062"/>
                </a:solidFill>
                <a:latin typeface="Ubuntu" panose="020B0504030602030204" pitchFamily="34" charset="0"/>
              </a:rPr>
              <a:t>Ciclo No.3 – Semana No.4</a:t>
            </a:r>
          </a:p>
        </p:txBody>
      </p:sp>
    </p:spTree>
    <p:extLst>
      <p:ext uri="{BB962C8B-B14F-4D97-AF65-F5344CB8AC3E}">
        <p14:creationId xmlns:p14="http://schemas.microsoft.com/office/powerpoint/2010/main" val="3198199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322580" y="62212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Implementación JavaScript </a:t>
            </a:r>
          </a:p>
        </p:txBody>
      </p:sp>
      <p:sp>
        <p:nvSpPr>
          <p:cNvPr id="5" name="Rectángulo 4">
            <a:extLst>
              <a:ext uri="{FF2B5EF4-FFF2-40B4-BE49-F238E27FC236}">
                <a16:creationId xmlns:a16="http://schemas.microsoft.com/office/drawing/2014/main" id="{0EF677C5-621E-4B42-9FD8-369549C0C5B8}"/>
              </a:ext>
            </a:extLst>
          </p:cNvPr>
          <p:cNvSpPr/>
          <p:nvPr/>
        </p:nvSpPr>
        <p:spPr>
          <a:xfrm>
            <a:off x="1120081" y="1462413"/>
            <a:ext cx="9093896" cy="5016758"/>
          </a:xfrm>
          <a:prstGeom prst="rect">
            <a:avLst/>
          </a:prstGeom>
        </p:spPr>
        <p:txBody>
          <a:bodyPr wrap="square">
            <a:spAutoFit/>
          </a:bodyPr>
          <a:lstStyle/>
          <a:p>
            <a:pPr marL="914400" lvl="1" indent="-457200" algn="just">
              <a:buFont typeface="Arial" panose="020B0604020202020204" pitchFamily="34" charset="0"/>
              <a:buChar char="•"/>
            </a:pPr>
            <a:r>
              <a:rPr lang="es-CO" sz="2600" b="1" dirty="0">
                <a:solidFill>
                  <a:schemeClr val="bg2">
                    <a:lumMod val="50000"/>
                  </a:schemeClr>
                </a:solidFill>
                <a:latin typeface="Ubuntu" panose="020B0504030602030204" pitchFamily="34" charset="0"/>
              </a:rPr>
              <a:t>Etiqueta &lt;script&gt;</a:t>
            </a:r>
            <a:r>
              <a:rPr lang="es-CO" sz="2600" dirty="0">
                <a:solidFill>
                  <a:schemeClr val="bg2">
                    <a:lumMod val="50000"/>
                  </a:schemeClr>
                </a:solidFill>
                <a:latin typeface="Ubuntu" panose="020B0504030602030204" pitchFamily="34" charset="0"/>
              </a:rPr>
              <a:t>: Se relaciona dentro de la etiqueta &lt;script&gt; todo el código JS. </a:t>
            </a:r>
          </a:p>
          <a:p>
            <a:pPr marL="914400" lvl="1" indent="-457200" algn="just">
              <a:buFont typeface="Arial" panose="020B0604020202020204" pitchFamily="34" charset="0"/>
              <a:buChar char="•"/>
            </a:pPr>
            <a:endParaRPr lang="es-CO" sz="2600" dirty="0">
              <a:solidFill>
                <a:schemeClr val="bg2">
                  <a:lumMod val="50000"/>
                </a:schemeClr>
              </a:solidFill>
              <a:latin typeface="Ubuntu" panose="020B0504030602030204" pitchFamily="34" charset="0"/>
            </a:endParaRPr>
          </a:p>
          <a:p>
            <a:pPr lvl="1" algn="just"/>
            <a:r>
              <a:rPr lang="es-CO" sz="2200" dirty="0">
                <a:solidFill>
                  <a:schemeClr val="bg2">
                    <a:lumMod val="50000"/>
                  </a:schemeClr>
                </a:solidFill>
                <a:latin typeface="Ubuntu" panose="020B0504030602030204" pitchFamily="34" charset="0"/>
              </a:rPr>
              <a:t>&lt;!DOCTYPE </a:t>
            </a:r>
            <a:r>
              <a:rPr lang="es-CO" sz="2200" dirty="0" err="1">
                <a:solidFill>
                  <a:schemeClr val="bg2">
                    <a:lumMod val="50000"/>
                  </a:schemeClr>
                </a:solidFill>
                <a:latin typeface="Ubuntu" panose="020B0504030602030204" pitchFamily="34" charset="0"/>
              </a:rPr>
              <a:t>html</a:t>
            </a:r>
            <a:r>
              <a:rPr lang="es-CO" sz="2200" dirty="0">
                <a:solidFill>
                  <a:schemeClr val="bg2">
                    <a:lumMod val="50000"/>
                  </a:schemeClr>
                </a:solidFill>
                <a:latin typeface="Ubuntu" panose="020B0504030602030204" pitchFamily="34" charset="0"/>
              </a:rPr>
              <a:t>&gt;</a:t>
            </a:r>
          </a:p>
          <a:p>
            <a:pPr lvl="1" algn="just"/>
            <a:r>
              <a:rPr lang="es-CO" sz="2200" dirty="0">
                <a:solidFill>
                  <a:schemeClr val="bg2">
                    <a:lumMod val="50000"/>
                  </a:schemeClr>
                </a:solidFill>
                <a:latin typeface="Ubuntu" panose="020B0504030602030204" pitchFamily="34" charset="0"/>
              </a:rPr>
              <a:t>&lt;head&gt; </a:t>
            </a:r>
          </a:p>
          <a:p>
            <a:pPr lvl="1" algn="just"/>
            <a:r>
              <a:rPr lang="es-CO" sz="2200" dirty="0">
                <a:solidFill>
                  <a:schemeClr val="bg2">
                    <a:lumMod val="50000"/>
                  </a:schemeClr>
                </a:solidFill>
                <a:latin typeface="Ubuntu" panose="020B0504030602030204" pitchFamily="34" charset="0"/>
              </a:rPr>
              <a:t>  &lt;meta </a:t>
            </a:r>
            <a:r>
              <a:rPr lang="es-CO" sz="2200" dirty="0" err="1">
                <a:solidFill>
                  <a:schemeClr val="bg2">
                    <a:lumMod val="50000"/>
                  </a:schemeClr>
                </a:solidFill>
                <a:latin typeface="Ubuntu" panose="020B0504030602030204" pitchFamily="34" charset="0"/>
              </a:rPr>
              <a:t>charset</a:t>
            </a:r>
            <a:r>
              <a:rPr lang="es-CO" sz="2200" dirty="0">
                <a:solidFill>
                  <a:schemeClr val="bg2">
                    <a:lumMod val="50000"/>
                  </a:schemeClr>
                </a:solidFill>
                <a:latin typeface="Ubuntu" panose="020B0504030602030204" pitchFamily="34" charset="0"/>
              </a:rPr>
              <a:t>="utf-8"&gt; </a:t>
            </a:r>
          </a:p>
          <a:p>
            <a:pPr lvl="1" algn="just"/>
            <a:r>
              <a:rPr lang="es-CO" sz="2200" dirty="0">
                <a:solidFill>
                  <a:schemeClr val="bg2">
                    <a:lumMod val="50000"/>
                  </a:schemeClr>
                </a:solidFill>
                <a:latin typeface="Ubuntu" panose="020B0504030602030204" pitchFamily="34" charset="0"/>
              </a:rPr>
              <a:t>  &lt;</a:t>
            </a:r>
            <a:r>
              <a:rPr lang="es-CO" sz="2200" dirty="0" err="1">
                <a:solidFill>
                  <a:schemeClr val="bg2">
                    <a:lumMod val="50000"/>
                  </a:schemeClr>
                </a:solidFill>
                <a:latin typeface="Ubuntu" panose="020B0504030602030204" pitchFamily="34" charset="0"/>
              </a:rPr>
              <a:t>title</a:t>
            </a:r>
            <a:r>
              <a:rPr lang="es-CO" sz="2200" dirty="0">
                <a:solidFill>
                  <a:schemeClr val="bg2">
                    <a:lumMod val="50000"/>
                  </a:schemeClr>
                </a:solidFill>
                <a:latin typeface="Ubuntu" panose="020B0504030602030204" pitchFamily="34" charset="0"/>
              </a:rPr>
              <a:t>&gt;JavaScript&lt;/</a:t>
            </a:r>
            <a:r>
              <a:rPr lang="es-CO" sz="2200" dirty="0" err="1">
                <a:solidFill>
                  <a:schemeClr val="bg2">
                    <a:lumMod val="50000"/>
                  </a:schemeClr>
                </a:solidFill>
                <a:latin typeface="Ubuntu" panose="020B0504030602030204" pitchFamily="34" charset="0"/>
              </a:rPr>
              <a:t>title</a:t>
            </a:r>
            <a:r>
              <a:rPr lang="es-CO" sz="2200" dirty="0">
                <a:solidFill>
                  <a:schemeClr val="bg2">
                    <a:lumMod val="50000"/>
                  </a:schemeClr>
                </a:solidFill>
                <a:latin typeface="Ubuntu" panose="020B0504030602030204" pitchFamily="34" charset="0"/>
              </a:rPr>
              <a:t>&gt;</a:t>
            </a:r>
          </a:p>
          <a:p>
            <a:pPr lvl="1" algn="just"/>
            <a:r>
              <a:rPr lang="es-CO" sz="2200" dirty="0">
                <a:solidFill>
                  <a:schemeClr val="bg2">
                    <a:lumMod val="50000"/>
                  </a:schemeClr>
                </a:solidFill>
                <a:latin typeface="Ubuntu" panose="020B0504030602030204" pitchFamily="34" charset="0"/>
              </a:rPr>
              <a:t>  &lt;</a:t>
            </a:r>
            <a:r>
              <a:rPr lang="es-CO" sz="2200" b="1" dirty="0">
                <a:solidFill>
                  <a:srgbClr val="800000"/>
                </a:solidFill>
                <a:latin typeface="Ubuntu" panose="020B0504030602030204" pitchFamily="34" charset="0"/>
              </a:rPr>
              <a:t>script</a:t>
            </a:r>
            <a:r>
              <a:rPr lang="es-CO" sz="2200" dirty="0">
                <a:solidFill>
                  <a:schemeClr val="bg2">
                    <a:lumMod val="50000"/>
                  </a:schemeClr>
                </a:solidFill>
                <a:latin typeface="Ubuntu" panose="020B0504030602030204" pitchFamily="34" charset="0"/>
              </a:rPr>
              <a:t>&gt;</a:t>
            </a:r>
          </a:p>
          <a:p>
            <a:pPr lvl="1" algn="just"/>
            <a:r>
              <a:rPr lang="es-CO" sz="2200" dirty="0">
                <a:solidFill>
                  <a:schemeClr val="bg2">
                    <a:lumMod val="50000"/>
                  </a:schemeClr>
                </a:solidFill>
                <a:latin typeface="Ubuntu" panose="020B0504030602030204" pitchFamily="34" charset="0"/>
              </a:rPr>
              <a:t>    </a:t>
            </a:r>
            <a:r>
              <a:rPr lang="es-CO" sz="2200" b="1" dirty="0" err="1">
                <a:solidFill>
                  <a:schemeClr val="accent6">
                    <a:lumMod val="50000"/>
                  </a:schemeClr>
                </a:solidFill>
                <a:latin typeface="Ubuntu" panose="020B0504030602030204" pitchFamily="34" charset="0"/>
              </a:rPr>
              <a:t>alert</a:t>
            </a:r>
            <a:r>
              <a:rPr lang="es-CO" sz="2200" dirty="0">
                <a:solidFill>
                  <a:schemeClr val="bg2">
                    <a:lumMod val="50000"/>
                  </a:schemeClr>
                </a:solidFill>
                <a:latin typeface="Ubuntu" panose="020B0504030602030204" pitchFamily="34" charset="0"/>
              </a:rPr>
              <a:t>('Bienvenido!');</a:t>
            </a:r>
          </a:p>
          <a:p>
            <a:pPr lvl="1" algn="just"/>
            <a:r>
              <a:rPr lang="es-CO" sz="2200" dirty="0">
                <a:solidFill>
                  <a:schemeClr val="bg2">
                    <a:lumMod val="50000"/>
                  </a:schemeClr>
                </a:solidFill>
                <a:latin typeface="Ubuntu" panose="020B0504030602030204" pitchFamily="34" charset="0"/>
              </a:rPr>
              <a:t>  &lt;</a:t>
            </a:r>
            <a:r>
              <a:rPr lang="es-CO" sz="2200" b="1" dirty="0">
                <a:solidFill>
                  <a:srgbClr val="800000"/>
                </a:solidFill>
                <a:latin typeface="Ubuntu" panose="020B0504030602030204" pitchFamily="34" charset="0"/>
              </a:rPr>
              <a:t>/script</a:t>
            </a:r>
            <a:r>
              <a:rPr lang="es-CO" sz="2200" dirty="0">
                <a:solidFill>
                  <a:schemeClr val="bg2">
                    <a:lumMod val="50000"/>
                  </a:schemeClr>
                </a:solidFill>
                <a:latin typeface="Ubuntu" panose="020B0504030602030204" pitchFamily="34" charset="0"/>
              </a:rPr>
              <a:t>&gt;</a:t>
            </a:r>
          </a:p>
          <a:p>
            <a:pPr lvl="1" algn="just"/>
            <a:r>
              <a:rPr lang="es-CO" sz="2200" dirty="0">
                <a:solidFill>
                  <a:schemeClr val="bg2">
                    <a:lumMod val="50000"/>
                  </a:schemeClr>
                </a:solidFill>
                <a:latin typeface="Ubuntu" panose="020B0504030602030204" pitchFamily="34" charset="0"/>
              </a:rPr>
              <a:t>&lt;/head&gt;</a:t>
            </a:r>
          </a:p>
          <a:p>
            <a:pPr lvl="1" algn="just"/>
            <a:r>
              <a:rPr lang="es-CO" sz="2200" dirty="0">
                <a:solidFill>
                  <a:schemeClr val="bg2">
                    <a:lumMod val="50000"/>
                  </a:schemeClr>
                </a:solidFill>
                <a:latin typeface="Ubuntu" panose="020B0504030602030204" pitchFamily="34" charset="0"/>
              </a:rPr>
              <a:t>&lt;</a:t>
            </a:r>
            <a:r>
              <a:rPr lang="es-CO" sz="2200" dirty="0" err="1">
                <a:solidFill>
                  <a:schemeClr val="bg2">
                    <a:lumMod val="50000"/>
                  </a:schemeClr>
                </a:solidFill>
                <a:latin typeface="Ubuntu" panose="020B0504030602030204" pitchFamily="34" charset="0"/>
              </a:rPr>
              <a:t>body</a:t>
            </a:r>
            <a:r>
              <a:rPr lang="es-CO" sz="2200" dirty="0">
                <a:solidFill>
                  <a:schemeClr val="bg2">
                    <a:lumMod val="50000"/>
                  </a:schemeClr>
                </a:solidFill>
                <a:latin typeface="Ubuntu" panose="020B0504030602030204" pitchFamily="34" charset="0"/>
              </a:rPr>
              <a:t>&gt;</a:t>
            </a:r>
          </a:p>
          <a:p>
            <a:pPr lvl="1" algn="just"/>
            <a:r>
              <a:rPr lang="es-CO" sz="2200" dirty="0">
                <a:solidFill>
                  <a:schemeClr val="bg2">
                    <a:lumMod val="50000"/>
                  </a:schemeClr>
                </a:solidFill>
                <a:latin typeface="Ubuntu" panose="020B0504030602030204" pitchFamily="34" charset="0"/>
              </a:rPr>
              <a:t>&lt;p&gt;Hola&lt;/p&gt;</a:t>
            </a:r>
          </a:p>
          <a:p>
            <a:pPr lvl="1" algn="just"/>
            <a:r>
              <a:rPr lang="es-CO" sz="2200" dirty="0">
                <a:solidFill>
                  <a:schemeClr val="bg2">
                    <a:lumMod val="50000"/>
                  </a:schemeClr>
                </a:solidFill>
                <a:latin typeface="Ubuntu" panose="020B0504030602030204" pitchFamily="34" charset="0"/>
              </a:rPr>
              <a:t>&lt;/</a:t>
            </a:r>
            <a:r>
              <a:rPr lang="es-CO" sz="2200" dirty="0" err="1">
                <a:solidFill>
                  <a:schemeClr val="bg2">
                    <a:lumMod val="50000"/>
                  </a:schemeClr>
                </a:solidFill>
                <a:latin typeface="Ubuntu" panose="020B0504030602030204" pitchFamily="34" charset="0"/>
              </a:rPr>
              <a:t>body</a:t>
            </a:r>
            <a:r>
              <a:rPr lang="es-CO" sz="2200" dirty="0">
                <a:solidFill>
                  <a:schemeClr val="bg2">
                    <a:lumMod val="50000"/>
                  </a:schemeClr>
                </a:solidFill>
                <a:latin typeface="Ubuntu" panose="020B0504030602030204" pitchFamily="34" charset="0"/>
              </a:rPr>
              <a:t>&gt;</a:t>
            </a:r>
          </a:p>
        </p:txBody>
      </p:sp>
    </p:spTree>
    <p:extLst>
      <p:ext uri="{BB962C8B-B14F-4D97-AF65-F5344CB8AC3E}">
        <p14:creationId xmlns:p14="http://schemas.microsoft.com/office/powerpoint/2010/main" val="3914501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410261" y="54697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Implementación JavaScript </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512517"/>
            <a:ext cx="9093896" cy="4154984"/>
          </a:xfrm>
          <a:prstGeom prst="rect">
            <a:avLst/>
          </a:prstGeom>
        </p:spPr>
        <p:txBody>
          <a:bodyPr wrap="square">
            <a:spAutoFit/>
          </a:bodyPr>
          <a:lstStyle/>
          <a:p>
            <a:pPr marL="914400" lvl="1" indent="-457200" algn="just">
              <a:buFont typeface="Arial" panose="020B0604020202020204" pitchFamily="34" charset="0"/>
              <a:buChar char="•"/>
            </a:pPr>
            <a:r>
              <a:rPr lang="es-CO" sz="2200" b="1" dirty="0">
                <a:solidFill>
                  <a:schemeClr val="bg2">
                    <a:lumMod val="50000"/>
                  </a:schemeClr>
                </a:solidFill>
                <a:latin typeface="Ubuntu" panose="020B0504030602030204" pitchFamily="34" charset="0"/>
              </a:rPr>
              <a:t>Archivo externo</a:t>
            </a:r>
            <a:r>
              <a:rPr lang="es-CO" sz="2200" dirty="0">
                <a:solidFill>
                  <a:schemeClr val="bg2">
                    <a:lumMod val="50000"/>
                  </a:schemeClr>
                </a:solidFill>
                <a:latin typeface="Ubuntu" panose="020B0504030602030204" pitchFamily="34" charset="0"/>
              </a:rPr>
              <a:t>: Se relaciona el archivo externo con el código JS para que sea ejecutado dentro de la página. </a:t>
            </a:r>
          </a:p>
          <a:p>
            <a:pPr lvl="1" algn="just"/>
            <a:r>
              <a:rPr lang="es-CO" sz="2200" dirty="0">
                <a:solidFill>
                  <a:schemeClr val="bg2">
                    <a:lumMod val="50000"/>
                  </a:schemeClr>
                </a:solidFill>
                <a:latin typeface="Ubuntu" panose="020B0504030602030204" pitchFamily="34" charset="0"/>
              </a:rPr>
              <a:t>&lt;!DOCTYPE </a:t>
            </a:r>
            <a:r>
              <a:rPr lang="es-CO" sz="2200" dirty="0" err="1">
                <a:solidFill>
                  <a:schemeClr val="bg2">
                    <a:lumMod val="50000"/>
                  </a:schemeClr>
                </a:solidFill>
                <a:latin typeface="Ubuntu" panose="020B0504030602030204" pitchFamily="34" charset="0"/>
              </a:rPr>
              <a:t>html</a:t>
            </a:r>
            <a:r>
              <a:rPr lang="es-CO" sz="2200" dirty="0">
                <a:solidFill>
                  <a:schemeClr val="bg2">
                    <a:lumMod val="50000"/>
                  </a:schemeClr>
                </a:solidFill>
                <a:latin typeface="Ubuntu" panose="020B0504030602030204" pitchFamily="34" charset="0"/>
              </a:rPr>
              <a:t>&gt;</a:t>
            </a:r>
          </a:p>
          <a:p>
            <a:pPr lvl="1" algn="just"/>
            <a:r>
              <a:rPr lang="es-CO" sz="2200" dirty="0">
                <a:solidFill>
                  <a:schemeClr val="bg2">
                    <a:lumMod val="50000"/>
                  </a:schemeClr>
                </a:solidFill>
                <a:latin typeface="Ubuntu" panose="020B0504030602030204" pitchFamily="34" charset="0"/>
              </a:rPr>
              <a:t>&lt;head&gt;</a:t>
            </a:r>
          </a:p>
          <a:p>
            <a:pPr lvl="1" algn="just"/>
            <a:r>
              <a:rPr lang="es-CO" sz="2200" dirty="0">
                <a:solidFill>
                  <a:schemeClr val="bg2">
                    <a:lumMod val="50000"/>
                  </a:schemeClr>
                </a:solidFill>
                <a:latin typeface="Ubuntu" panose="020B0504030602030204" pitchFamily="34" charset="0"/>
              </a:rPr>
              <a:t>  &lt;meta </a:t>
            </a:r>
            <a:r>
              <a:rPr lang="es-CO" sz="2200" dirty="0" err="1">
                <a:solidFill>
                  <a:schemeClr val="bg2">
                    <a:lumMod val="50000"/>
                  </a:schemeClr>
                </a:solidFill>
                <a:latin typeface="Ubuntu" panose="020B0504030602030204" pitchFamily="34" charset="0"/>
              </a:rPr>
              <a:t>charset</a:t>
            </a:r>
            <a:r>
              <a:rPr lang="es-CO" sz="2200" dirty="0">
                <a:solidFill>
                  <a:schemeClr val="bg2">
                    <a:lumMod val="50000"/>
                  </a:schemeClr>
                </a:solidFill>
                <a:latin typeface="Ubuntu" panose="020B0504030602030204" pitchFamily="34" charset="0"/>
              </a:rPr>
              <a:t>="utf-8"&gt;</a:t>
            </a:r>
          </a:p>
          <a:p>
            <a:pPr lvl="1" algn="just"/>
            <a:r>
              <a:rPr lang="es-CO" sz="2200" dirty="0">
                <a:solidFill>
                  <a:schemeClr val="bg2">
                    <a:lumMod val="50000"/>
                  </a:schemeClr>
                </a:solidFill>
                <a:latin typeface="Ubuntu" panose="020B0504030602030204" pitchFamily="34" charset="0"/>
              </a:rPr>
              <a:t>  &lt;</a:t>
            </a:r>
            <a:r>
              <a:rPr lang="es-CO" sz="2200" dirty="0" err="1">
                <a:solidFill>
                  <a:schemeClr val="bg2">
                    <a:lumMod val="50000"/>
                  </a:schemeClr>
                </a:solidFill>
                <a:latin typeface="Ubuntu" panose="020B0504030602030204" pitchFamily="34" charset="0"/>
              </a:rPr>
              <a:t>title</a:t>
            </a:r>
            <a:r>
              <a:rPr lang="es-CO" sz="2200" dirty="0">
                <a:solidFill>
                  <a:schemeClr val="bg2">
                    <a:lumMod val="50000"/>
                  </a:schemeClr>
                </a:solidFill>
                <a:latin typeface="Ubuntu" panose="020B0504030602030204" pitchFamily="34" charset="0"/>
              </a:rPr>
              <a:t>&gt;JavaScript&lt;/</a:t>
            </a:r>
            <a:r>
              <a:rPr lang="es-CO" sz="2200" dirty="0" err="1">
                <a:solidFill>
                  <a:schemeClr val="bg2">
                    <a:lumMod val="50000"/>
                  </a:schemeClr>
                </a:solidFill>
                <a:latin typeface="Ubuntu" panose="020B0504030602030204" pitchFamily="34" charset="0"/>
              </a:rPr>
              <a:t>title</a:t>
            </a:r>
            <a:r>
              <a:rPr lang="es-CO" sz="2200" dirty="0">
                <a:solidFill>
                  <a:schemeClr val="bg2">
                    <a:lumMod val="50000"/>
                  </a:schemeClr>
                </a:solidFill>
                <a:latin typeface="Ubuntu" panose="020B0504030602030204" pitchFamily="34" charset="0"/>
              </a:rPr>
              <a:t>&gt;</a:t>
            </a:r>
          </a:p>
          <a:p>
            <a:pPr lvl="1" algn="just"/>
            <a:r>
              <a:rPr lang="es-CO" sz="2200" dirty="0">
                <a:solidFill>
                  <a:schemeClr val="bg2">
                    <a:lumMod val="50000"/>
                  </a:schemeClr>
                </a:solidFill>
                <a:latin typeface="Ubuntu" panose="020B0504030602030204" pitchFamily="34" charset="0"/>
              </a:rPr>
              <a:t> &lt;</a:t>
            </a:r>
            <a:r>
              <a:rPr lang="es-CO" sz="2200" b="1" dirty="0">
                <a:solidFill>
                  <a:srgbClr val="800000"/>
                </a:solidFill>
                <a:latin typeface="Ubuntu" panose="020B0504030602030204" pitchFamily="34" charset="0"/>
              </a:rPr>
              <a:t>script</a:t>
            </a:r>
            <a:r>
              <a:rPr lang="es-CO" sz="2200" dirty="0">
                <a:solidFill>
                  <a:schemeClr val="bg2">
                    <a:lumMod val="50000"/>
                  </a:schemeClr>
                </a:solidFill>
                <a:latin typeface="Ubuntu" panose="020B0504030602030204" pitchFamily="34" charset="0"/>
              </a:rPr>
              <a:t> </a:t>
            </a:r>
            <a:r>
              <a:rPr lang="es-CO" sz="2200" b="1" dirty="0" err="1">
                <a:solidFill>
                  <a:srgbClr val="002060"/>
                </a:solidFill>
                <a:latin typeface="Ubuntu" panose="020B0504030602030204" pitchFamily="34" charset="0"/>
              </a:rPr>
              <a:t>src</a:t>
            </a:r>
            <a:r>
              <a:rPr lang="es-CO" sz="2200" dirty="0">
                <a:solidFill>
                  <a:schemeClr val="bg2">
                    <a:lumMod val="50000"/>
                  </a:schemeClr>
                </a:solidFill>
                <a:latin typeface="Ubuntu" panose="020B0504030602030204" pitchFamily="34" charset="0"/>
              </a:rPr>
              <a:t>="</a:t>
            </a:r>
            <a:r>
              <a:rPr lang="es-CO" sz="2200" b="1" dirty="0">
                <a:solidFill>
                  <a:schemeClr val="accent6">
                    <a:lumMod val="50000"/>
                  </a:schemeClr>
                </a:solidFill>
                <a:latin typeface="Ubuntu" panose="020B0504030602030204" pitchFamily="34" charset="0"/>
              </a:rPr>
              <a:t>micodigo.js</a:t>
            </a:r>
            <a:r>
              <a:rPr lang="es-CO" sz="2200" dirty="0">
                <a:solidFill>
                  <a:schemeClr val="bg2">
                    <a:lumMod val="50000"/>
                  </a:schemeClr>
                </a:solidFill>
                <a:latin typeface="Ubuntu" panose="020B0504030602030204" pitchFamily="34" charset="0"/>
              </a:rPr>
              <a:t>"&gt;&lt;</a:t>
            </a:r>
            <a:r>
              <a:rPr lang="es-CO" sz="2200" b="1" dirty="0">
                <a:solidFill>
                  <a:srgbClr val="800000"/>
                </a:solidFill>
                <a:latin typeface="Ubuntu" panose="020B0504030602030204" pitchFamily="34" charset="0"/>
              </a:rPr>
              <a:t>/script</a:t>
            </a:r>
            <a:r>
              <a:rPr lang="es-CO" sz="2200" dirty="0">
                <a:solidFill>
                  <a:schemeClr val="bg2">
                    <a:lumMod val="50000"/>
                  </a:schemeClr>
                </a:solidFill>
                <a:latin typeface="Ubuntu" panose="020B0504030602030204" pitchFamily="34" charset="0"/>
              </a:rPr>
              <a:t>&gt;</a:t>
            </a:r>
          </a:p>
          <a:p>
            <a:pPr lvl="1" algn="just"/>
            <a:r>
              <a:rPr lang="es-CO" sz="2200" dirty="0">
                <a:solidFill>
                  <a:schemeClr val="bg2">
                    <a:lumMod val="50000"/>
                  </a:schemeClr>
                </a:solidFill>
                <a:latin typeface="Ubuntu" panose="020B0504030602030204" pitchFamily="34" charset="0"/>
              </a:rPr>
              <a:t>&lt;/head&gt;</a:t>
            </a:r>
          </a:p>
          <a:p>
            <a:pPr lvl="1" algn="just"/>
            <a:r>
              <a:rPr lang="es-CO" sz="2200" dirty="0">
                <a:solidFill>
                  <a:schemeClr val="bg2">
                    <a:lumMod val="50000"/>
                  </a:schemeClr>
                </a:solidFill>
                <a:latin typeface="Ubuntu" panose="020B0504030602030204" pitchFamily="34" charset="0"/>
              </a:rPr>
              <a:t>&lt;</a:t>
            </a:r>
            <a:r>
              <a:rPr lang="es-CO" sz="2200" dirty="0" err="1">
                <a:solidFill>
                  <a:schemeClr val="bg2">
                    <a:lumMod val="50000"/>
                  </a:schemeClr>
                </a:solidFill>
                <a:latin typeface="Ubuntu" panose="020B0504030602030204" pitchFamily="34" charset="0"/>
              </a:rPr>
              <a:t>body</a:t>
            </a:r>
            <a:r>
              <a:rPr lang="es-CO" sz="2200" dirty="0">
                <a:solidFill>
                  <a:schemeClr val="bg2">
                    <a:lumMod val="50000"/>
                  </a:schemeClr>
                </a:solidFill>
                <a:latin typeface="Ubuntu" panose="020B0504030602030204" pitchFamily="34" charset="0"/>
              </a:rPr>
              <a:t>&gt;</a:t>
            </a:r>
          </a:p>
          <a:p>
            <a:pPr lvl="1" algn="just"/>
            <a:r>
              <a:rPr lang="es-CO" sz="2200" dirty="0">
                <a:solidFill>
                  <a:schemeClr val="bg2">
                    <a:lumMod val="50000"/>
                  </a:schemeClr>
                </a:solidFill>
                <a:latin typeface="Ubuntu" panose="020B0504030602030204" pitchFamily="34" charset="0"/>
              </a:rPr>
              <a:t>&lt;p&gt;Hola&lt;/p&gt;</a:t>
            </a:r>
          </a:p>
          <a:p>
            <a:pPr lvl="1" algn="just"/>
            <a:r>
              <a:rPr lang="es-CO" sz="2200" dirty="0">
                <a:solidFill>
                  <a:schemeClr val="bg2">
                    <a:lumMod val="50000"/>
                  </a:schemeClr>
                </a:solidFill>
                <a:latin typeface="Ubuntu" panose="020B0504030602030204" pitchFamily="34" charset="0"/>
              </a:rPr>
              <a:t>&lt;/</a:t>
            </a:r>
            <a:r>
              <a:rPr lang="es-CO" sz="2200" dirty="0" err="1">
                <a:solidFill>
                  <a:schemeClr val="bg2">
                    <a:lumMod val="50000"/>
                  </a:schemeClr>
                </a:solidFill>
                <a:latin typeface="Ubuntu" panose="020B0504030602030204" pitchFamily="34" charset="0"/>
              </a:rPr>
              <a:t>body</a:t>
            </a:r>
            <a:r>
              <a:rPr lang="es-CO" sz="2200" dirty="0">
                <a:solidFill>
                  <a:schemeClr val="bg2">
                    <a:lumMod val="50000"/>
                  </a:schemeClr>
                </a:solidFill>
                <a:latin typeface="Ubuntu" panose="020B0504030602030204" pitchFamily="34" charset="0"/>
              </a:rPr>
              <a:t>&gt;</a:t>
            </a:r>
          </a:p>
          <a:p>
            <a:pPr lvl="1" algn="just"/>
            <a:r>
              <a:rPr lang="es-CO" sz="2200" dirty="0">
                <a:solidFill>
                  <a:schemeClr val="bg2">
                    <a:lumMod val="50000"/>
                  </a:schemeClr>
                </a:solidFill>
                <a:latin typeface="Ubuntu" panose="020B0504030602030204" pitchFamily="34" charset="0"/>
              </a:rPr>
              <a:t>&lt;/</a:t>
            </a:r>
            <a:r>
              <a:rPr lang="es-CO" sz="2200" dirty="0" err="1">
                <a:solidFill>
                  <a:schemeClr val="bg2">
                    <a:lumMod val="50000"/>
                  </a:schemeClr>
                </a:solidFill>
                <a:latin typeface="Ubuntu" panose="020B0504030602030204" pitchFamily="34" charset="0"/>
              </a:rPr>
              <a:t>html</a:t>
            </a:r>
            <a:r>
              <a:rPr lang="es-CO" sz="2200" dirty="0">
                <a:solidFill>
                  <a:schemeClr val="bg2">
                    <a:lumMod val="50000"/>
                  </a:schemeClr>
                </a:solidFill>
                <a:latin typeface="Ubuntu" panose="020B0504030602030204" pitchFamily="34" charset="0"/>
              </a:rPr>
              <a:t>&gt; </a:t>
            </a:r>
          </a:p>
        </p:txBody>
      </p:sp>
    </p:spTree>
    <p:extLst>
      <p:ext uri="{BB962C8B-B14F-4D97-AF65-F5344CB8AC3E}">
        <p14:creationId xmlns:p14="http://schemas.microsoft.com/office/powerpoint/2010/main" val="22502847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Sintaxis de </a:t>
            </a:r>
            <a:r>
              <a:rPr lang="es-CO" sz="3600" b="1" dirty="0" err="1">
                <a:solidFill>
                  <a:srgbClr val="FF0062"/>
                </a:solidFill>
                <a:latin typeface="Ubuntu" panose="020B0504030602030204" pitchFamily="34" charset="0"/>
              </a:rPr>
              <a:t>Javascript</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4093428"/>
          </a:xfrm>
          <a:prstGeom prst="rect">
            <a:avLst/>
          </a:prstGeom>
        </p:spPr>
        <p:txBody>
          <a:bodyPr wrap="square">
            <a:spAutoFit/>
          </a:bodyPr>
          <a:lstStyle/>
          <a:p>
            <a:pPr marL="457200" indent="-457200" algn="just">
              <a:buFont typeface="Arial" panose="020B0604020202020204" pitchFamily="34" charset="0"/>
              <a:buChar char="•"/>
            </a:pPr>
            <a:r>
              <a:rPr lang="es-CO" sz="2600" dirty="0">
                <a:solidFill>
                  <a:schemeClr val="bg2">
                    <a:lumMod val="50000"/>
                  </a:schemeClr>
                </a:solidFill>
                <a:latin typeface="Ubuntu" panose="020B0504030602030204" pitchFamily="34" charset="0"/>
              </a:rPr>
              <a:t>Generalmente, las instrucciones deben estar separadas por un punto y coma que se coloca al final de cada instrucción.</a:t>
            </a:r>
          </a:p>
          <a:p>
            <a:pPr marL="457200" indent="-457200" algn="just">
              <a:buFont typeface="Arial" panose="020B0604020202020204" pitchFamily="34" charset="0"/>
              <a:buChar char="•"/>
            </a:pPr>
            <a:r>
              <a:rPr lang="es-CO" sz="2600" dirty="0">
                <a:solidFill>
                  <a:schemeClr val="bg2">
                    <a:lumMod val="50000"/>
                  </a:schemeClr>
                </a:solidFill>
                <a:latin typeface="Ubuntu" panose="020B0504030602030204" pitchFamily="34" charset="0"/>
              </a:rPr>
              <a:t>Se recomienda hacer buen uso de la sangría para mejorara la presentación del código.</a:t>
            </a:r>
          </a:p>
          <a:p>
            <a:pPr marL="457200" indent="-457200" algn="just">
              <a:buFont typeface="Arial" panose="020B0604020202020204" pitchFamily="34" charset="0"/>
              <a:buChar char="•"/>
            </a:pPr>
            <a:r>
              <a:rPr lang="es-CO" sz="2600" dirty="0">
                <a:solidFill>
                  <a:schemeClr val="bg2">
                    <a:lumMod val="50000"/>
                  </a:schemeClr>
                </a:solidFill>
                <a:latin typeface="Ubuntu" panose="020B0504030602030204" pitchFamily="34" charset="0"/>
              </a:rPr>
              <a:t>Hay dos tipos de comentarios:  </a:t>
            </a:r>
          </a:p>
          <a:p>
            <a:pPr marL="914400" lvl="1" indent="-457200" algn="just">
              <a:buFont typeface="Arial" panose="020B0604020202020204" pitchFamily="34" charset="0"/>
              <a:buChar char="•"/>
            </a:pPr>
            <a:r>
              <a:rPr lang="es-CO" sz="2600" b="1" dirty="0">
                <a:solidFill>
                  <a:schemeClr val="bg2">
                    <a:lumMod val="50000"/>
                  </a:schemeClr>
                </a:solidFill>
                <a:latin typeface="Ubuntu" panose="020B0504030602030204" pitchFamily="34" charset="0"/>
              </a:rPr>
              <a:t>Los de fin de línea</a:t>
            </a:r>
            <a:r>
              <a:rPr lang="es-CO" sz="2600" dirty="0">
                <a:solidFill>
                  <a:schemeClr val="bg2">
                    <a:lumMod val="50000"/>
                  </a:schemeClr>
                </a:solidFill>
                <a:latin typeface="Ubuntu" panose="020B0504030602030204" pitchFamily="34" charset="0"/>
              </a:rPr>
              <a:t>: Comienza con dos barras de división. sentencia_1;</a:t>
            </a:r>
            <a:r>
              <a:rPr lang="es-CO" sz="2600" b="1" dirty="0">
                <a:solidFill>
                  <a:srgbClr val="800000"/>
                </a:solidFill>
                <a:latin typeface="Ubuntu" panose="020B0504030602030204" pitchFamily="34" charset="0"/>
              </a:rPr>
              <a:t>//</a:t>
            </a:r>
            <a:r>
              <a:rPr lang="es-CO" sz="2600" dirty="0">
                <a:solidFill>
                  <a:schemeClr val="bg2">
                    <a:lumMod val="50000"/>
                  </a:schemeClr>
                </a:solidFill>
                <a:latin typeface="Ubuntu" panose="020B0504030602030204" pitchFamily="34" charset="0"/>
              </a:rPr>
              <a:t>Comentario.</a:t>
            </a:r>
          </a:p>
          <a:p>
            <a:pPr marL="914400" lvl="1" indent="-457200" algn="just">
              <a:buFont typeface="Arial" panose="020B0604020202020204" pitchFamily="34" charset="0"/>
              <a:buChar char="•"/>
            </a:pPr>
            <a:r>
              <a:rPr lang="es-CO" sz="2600" dirty="0">
                <a:solidFill>
                  <a:schemeClr val="bg2">
                    <a:lumMod val="50000"/>
                  </a:schemeClr>
                </a:solidFill>
                <a:latin typeface="Ubuntu" panose="020B0504030602030204" pitchFamily="34" charset="0"/>
              </a:rPr>
              <a:t>Los multilínea: comienza con </a:t>
            </a:r>
            <a:r>
              <a:rPr lang="es-CO" sz="2600" b="1" dirty="0">
                <a:solidFill>
                  <a:srgbClr val="800000"/>
                </a:solidFill>
                <a:latin typeface="Ubuntu" panose="020B0504030602030204" pitchFamily="34" charset="0"/>
              </a:rPr>
              <a:t>/ *</a:t>
            </a:r>
            <a:r>
              <a:rPr lang="es-CO" sz="2600" dirty="0">
                <a:solidFill>
                  <a:schemeClr val="bg2">
                    <a:lumMod val="50000"/>
                  </a:schemeClr>
                </a:solidFill>
                <a:latin typeface="Ubuntu" panose="020B0504030602030204" pitchFamily="34" charset="0"/>
              </a:rPr>
              <a:t> y termina con </a:t>
            </a:r>
            <a:r>
              <a:rPr lang="es-CO" sz="2600" b="1">
                <a:solidFill>
                  <a:srgbClr val="800000"/>
                </a:solidFill>
                <a:latin typeface="Ubuntu" panose="020B0504030602030204" pitchFamily="34" charset="0"/>
              </a:rPr>
              <a:t>* /</a:t>
            </a:r>
            <a:r>
              <a:rPr lang="es-CO" sz="2600">
                <a:solidFill>
                  <a:schemeClr val="bg2">
                    <a:lumMod val="50000"/>
                  </a:schemeClr>
                </a:solidFill>
                <a:latin typeface="Ubuntu" panose="020B0504030602030204" pitchFamily="34" charset="0"/>
              </a:rPr>
              <a:t>:</a:t>
            </a:r>
          </a:p>
          <a:p>
            <a:pPr algn="just"/>
            <a:endParaRPr lang="es-CO" sz="2600"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3332157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Las Variables en </a:t>
            </a:r>
            <a:r>
              <a:rPr lang="es-CO" sz="3600" b="1" dirty="0" err="1">
                <a:solidFill>
                  <a:srgbClr val="FF0062"/>
                </a:solidFill>
                <a:latin typeface="Ubuntu" panose="020B0504030602030204" pitchFamily="34" charset="0"/>
              </a:rPr>
              <a:t>Javascript</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2893100"/>
          </a:xfrm>
          <a:prstGeom prst="rect">
            <a:avLst/>
          </a:prstGeom>
        </p:spPr>
        <p:txBody>
          <a:bodyPr wrap="square">
            <a:spAutoFit/>
          </a:bodyPr>
          <a:lstStyle/>
          <a:p>
            <a:pPr marL="457200" indent="-457200" algn="just">
              <a:buFont typeface="Arial" panose="020B0604020202020204" pitchFamily="34" charset="0"/>
              <a:buChar char="•"/>
            </a:pPr>
            <a:r>
              <a:rPr lang="es-CO" sz="2600" dirty="0">
                <a:solidFill>
                  <a:schemeClr val="bg2">
                    <a:lumMod val="50000"/>
                  </a:schemeClr>
                </a:solidFill>
                <a:latin typeface="Ubuntu" panose="020B0504030602030204" pitchFamily="34" charset="0"/>
              </a:rPr>
              <a:t>Una variable es un espacio reservado de almacenamiento en la memoria RAM para guardar temporalmente cualquier tipo de dato como una cadena de caracteres, un valor numérico, etc.</a:t>
            </a:r>
          </a:p>
          <a:p>
            <a:pPr marL="457200" indent="-457200" algn="just">
              <a:buFont typeface="Arial" panose="020B0604020202020204" pitchFamily="34" charset="0"/>
              <a:buChar char="•"/>
            </a:pPr>
            <a:r>
              <a:rPr lang="es-CO" sz="2600" dirty="0">
                <a:solidFill>
                  <a:schemeClr val="bg2">
                    <a:lumMod val="50000"/>
                  </a:schemeClr>
                </a:solidFill>
                <a:latin typeface="Ubuntu" panose="020B0504030602030204" pitchFamily="34" charset="0"/>
              </a:rPr>
              <a:t>Es importante tener presente que JavaScript usa CASE SENSITIVE, es decir, al declara una variable el uso de minúsculas y mayúsculas es importante.</a:t>
            </a:r>
          </a:p>
        </p:txBody>
      </p:sp>
    </p:spTree>
    <p:extLst>
      <p:ext uri="{BB962C8B-B14F-4D97-AF65-F5344CB8AC3E}">
        <p14:creationId xmlns:p14="http://schemas.microsoft.com/office/powerpoint/2010/main" val="919549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Las Variables en </a:t>
            </a:r>
            <a:r>
              <a:rPr lang="es-CO" sz="3600" b="1" dirty="0" err="1">
                <a:solidFill>
                  <a:srgbClr val="FF0062"/>
                </a:solidFill>
                <a:latin typeface="Ubuntu" panose="020B0504030602030204" pitchFamily="34" charset="0"/>
              </a:rPr>
              <a:t>Javascript</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4093428"/>
          </a:xfrm>
          <a:prstGeom prst="rect">
            <a:avLst/>
          </a:prstGeom>
        </p:spPr>
        <p:txBody>
          <a:bodyPr wrap="square">
            <a:spAutoFit/>
          </a:bodyPr>
          <a:lstStyle/>
          <a:p>
            <a:pPr marL="457200" indent="-457200" algn="just">
              <a:buFont typeface="Arial" panose="020B0604020202020204" pitchFamily="34" charset="0"/>
              <a:buChar char="•"/>
            </a:pPr>
            <a:r>
              <a:rPr lang="es-CO" sz="2600" dirty="0">
                <a:solidFill>
                  <a:schemeClr val="bg2">
                    <a:lumMod val="50000"/>
                  </a:schemeClr>
                </a:solidFill>
                <a:latin typeface="Ubuntu" panose="020B0504030602030204" pitchFamily="34" charset="0"/>
              </a:rPr>
              <a:t>Es importante destacar que el nombre de una variable puede contener sólo caracteres alfanuméricos, es decir, letras de la </a:t>
            </a:r>
            <a:r>
              <a:rPr lang="es-CO" sz="2600" b="1" dirty="0">
                <a:solidFill>
                  <a:srgbClr val="800000"/>
                </a:solidFill>
                <a:latin typeface="Ubuntu" panose="020B0504030602030204" pitchFamily="34" charset="0"/>
              </a:rPr>
              <a:t>A</a:t>
            </a:r>
            <a:r>
              <a:rPr lang="es-CO" sz="2600" dirty="0">
                <a:solidFill>
                  <a:schemeClr val="bg2">
                    <a:lumMod val="50000"/>
                  </a:schemeClr>
                </a:solidFill>
                <a:latin typeface="Ubuntu" panose="020B0504030602030204" pitchFamily="34" charset="0"/>
              </a:rPr>
              <a:t> </a:t>
            </a:r>
            <a:r>
              <a:rPr lang="es-CO" sz="2600" dirty="0" err="1">
                <a:solidFill>
                  <a:schemeClr val="bg2">
                    <a:lumMod val="50000"/>
                  </a:schemeClr>
                </a:solidFill>
                <a:latin typeface="Ubuntu" panose="020B0504030602030204" pitchFamily="34" charset="0"/>
              </a:rPr>
              <a:t>a</a:t>
            </a:r>
            <a:r>
              <a:rPr lang="es-CO" sz="2600" dirty="0">
                <a:solidFill>
                  <a:schemeClr val="bg2">
                    <a:lumMod val="50000"/>
                  </a:schemeClr>
                </a:solidFill>
                <a:latin typeface="Ubuntu" panose="020B0504030602030204" pitchFamily="34" charset="0"/>
              </a:rPr>
              <a:t> la </a:t>
            </a:r>
            <a:r>
              <a:rPr lang="es-CO" sz="2600" b="1" dirty="0">
                <a:solidFill>
                  <a:srgbClr val="800000"/>
                </a:solidFill>
                <a:latin typeface="Ubuntu" panose="020B0504030602030204" pitchFamily="34" charset="0"/>
              </a:rPr>
              <a:t>Z</a:t>
            </a:r>
            <a:r>
              <a:rPr lang="es-CO" sz="2600" dirty="0">
                <a:solidFill>
                  <a:schemeClr val="bg2">
                    <a:lumMod val="50000"/>
                  </a:schemeClr>
                </a:solidFill>
                <a:latin typeface="Ubuntu" panose="020B0504030602030204" pitchFamily="34" charset="0"/>
              </a:rPr>
              <a:t> y números del </a:t>
            </a:r>
            <a:r>
              <a:rPr lang="es-CO" sz="2600" b="1" dirty="0">
                <a:solidFill>
                  <a:srgbClr val="800000"/>
                </a:solidFill>
                <a:latin typeface="Ubuntu" panose="020B0504030602030204" pitchFamily="34" charset="0"/>
              </a:rPr>
              <a:t>0</a:t>
            </a:r>
            <a:r>
              <a:rPr lang="es-CO" sz="2600" dirty="0">
                <a:solidFill>
                  <a:schemeClr val="bg2">
                    <a:lumMod val="50000"/>
                  </a:schemeClr>
                </a:solidFill>
                <a:latin typeface="Ubuntu" panose="020B0504030602030204" pitchFamily="34" charset="0"/>
              </a:rPr>
              <a:t> al </a:t>
            </a:r>
            <a:r>
              <a:rPr lang="es-CO" sz="2600" b="1" dirty="0">
                <a:solidFill>
                  <a:srgbClr val="800000"/>
                </a:solidFill>
                <a:latin typeface="Ubuntu" panose="020B0504030602030204" pitchFamily="34" charset="0"/>
              </a:rPr>
              <a:t>9</a:t>
            </a:r>
            <a:r>
              <a:rPr lang="es-CO" sz="2600" dirty="0">
                <a:solidFill>
                  <a:schemeClr val="bg2">
                    <a:lumMod val="50000"/>
                  </a:schemeClr>
                </a:solidFill>
                <a:latin typeface="Ubuntu" panose="020B0504030602030204" pitchFamily="34" charset="0"/>
              </a:rPr>
              <a:t>, </a:t>
            </a:r>
            <a:r>
              <a:rPr lang="es-CO" sz="2600" dirty="0" err="1">
                <a:solidFill>
                  <a:schemeClr val="bg2">
                    <a:lumMod val="50000"/>
                  </a:schemeClr>
                </a:solidFill>
                <a:latin typeface="Ubuntu" panose="020B0504030602030204" pitchFamily="34" charset="0"/>
              </a:rPr>
              <a:t>guión</a:t>
            </a:r>
            <a:r>
              <a:rPr lang="es-CO" sz="2600" dirty="0">
                <a:solidFill>
                  <a:schemeClr val="bg2">
                    <a:lumMod val="50000"/>
                  </a:schemeClr>
                </a:solidFill>
                <a:latin typeface="Ubuntu" panose="020B0504030602030204" pitchFamily="34" charset="0"/>
              </a:rPr>
              <a:t> bajo (</a:t>
            </a:r>
            <a:r>
              <a:rPr lang="es-CO" sz="2600" b="1" dirty="0">
                <a:solidFill>
                  <a:srgbClr val="800000"/>
                </a:solidFill>
                <a:latin typeface="Ubuntu" panose="020B0504030602030204" pitchFamily="34" charset="0"/>
              </a:rPr>
              <a:t>_</a:t>
            </a:r>
            <a:r>
              <a:rPr lang="es-CO" sz="2600" dirty="0">
                <a:solidFill>
                  <a:schemeClr val="bg2">
                    <a:lumMod val="50000"/>
                  </a:schemeClr>
                </a:solidFill>
                <a:latin typeface="Ubuntu" panose="020B0504030602030204" pitchFamily="34" charset="0"/>
              </a:rPr>
              <a:t>) y signo pesos (</a:t>
            </a:r>
            <a:r>
              <a:rPr lang="es-CO" sz="2600" b="1" dirty="0">
                <a:solidFill>
                  <a:srgbClr val="800000"/>
                </a:solidFill>
                <a:latin typeface="Ubuntu" panose="020B0504030602030204" pitchFamily="34" charset="0"/>
              </a:rPr>
              <a:t>$</a:t>
            </a:r>
            <a:r>
              <a:rPr lang="es-CO" sz="2600" dirty="0">
                <a:solidFill>
                  <a:schemeClr val="bg2">
                    <a:lumMod val="50000"/>
                  </a:schemeClr>
                </a:solidFill>
                <a:latin typeface="Ubuntu" panose="020B0504030602030204" pitchFamily="34" charset="0"/>
              </a:rPr>
              <a:t>) también son aceptados. </a:t>
            </a:r>
          </a:p>
          <a:p>
            <a:pPr marL="457200" indent="-457200" algn="just">
              <a:buFont typeface="Arial" panose="020B0604020202020204" pitchFamily="34" charset="0"/>
              <a:buChar char="•"/>
            </a:pPr>
            <a:r>
              <a:rPr lang="es-CO" sz="2600" dirty="0">
                <a:solidFill>
                  <a:schemeClr val="bg2">
                    <a:lumMod val="50000"/>
                  </a:schemeClr>
                </a:solidFill>
                <a:latin typeface="Ubuntu" panose="020B0504030602030204" pitchFamily="34" charset="0"/>
              </a:rPr>
              <a:t>El nombre de la variable no puede comenzar con un número y no puede consistir únicamente de palabras clave utilizadas por </a:t>
            </a:r>
            <a:r>
              <a:rPr lang="es-CO" sz="2600" dirty="0" err="1">
                <a:solidFill>
                  <a:schemeClr val="bg2">
                    <a:lumMod val="50000"/>
                  </a:schemeClr>
                </a:solidFill>
                <a:latin typeface="Ubuntu" panose="020B0504030602030204" pitchFamily="34" charset="0"/>
              </a:rPr>
              <a:t>Javascript</a:t>
            </a:r>
            <a:r>
              <a:rPr lang="es-CO" sz="2600" dirty="0">
                <a:solidFill>
                  <a:schemeClr val="bg2">
                    <a:lumMod val="50000"/>
                  </a:schemeClr>
                </a:solidFill>
                <a:latin typeface="Ubuntu" panose="020B0504030602030204" pitchFamily="34" charset="0"/>
              </a:rPr>
              <a:t>. Por ejemplo, no se puede crear una variable llamada </a:t>
            </a:r>
            <a:r>
              <a:rPr lang="es-CO" sz="2600" b="1" dirty="0" err="1">
                <a:solidFill>
                  <a:srgbClr val="800000"/>
                </a:solidFill>
                <a:latin typeface="Ubuntu" panose="020B0504030602030204" pitchFamily="34" charset="0"/>
              </a:rPr>
              <a:t>var</a:t>
            </a:r>
            <a:r>
              <a:rPr lang="es-CO" sz="2600" dirty="0">
                <a:solidFill>
                  <a:schemeClr val="bg2">
                    <a:lumMod val="50000"/>
                  </a:schemeClr>
                </a:solidFill>
                <a:latin typeface="Ubuntu" panose="020B0504030602030204" pitchFamily="34" charset="0"/>
              </a:rPr>
              <a:t> porque esta palabra es reservada en </a:t>
            </a:r>
            <a:r>
              <a:rPr lang="es-CO" sz="2600" dirty="0" err="1">
                <a:solidFill>
                  <a:schemeClr val="bg2">
                    <a:lumMod val="50000"/>
                  </a:schemeClr>
                </a:solidFill>
                <a:latin typeface="Ubuntu" panose="020B0504030602030204" pitchFamily="34" charset="0"/>
              </a:rPr>
              <a:t>Javascript</a:t>
            </a:r>
            <a:r>
              <a:rPr lang="es-CO" sz="2600" dirty="0">
                <a:solidFill>
                  <a:schemeClr val="bg2">
                    <a:lumMod val="50000"/>
                  </a:schemeClr>
                </a:solidFill>
                <a:latin typeface="Ubuntu" panose="020B0504030602030204" pitchFamily="34" charset="0"/>
              </a:rPr>
              <a:t>, sin embargo, se puede crear una variable llamada </a:t>
            </a:r>
            <a:r>
              <a:rPr lang="es-CO" sz="2600" b="1" dirty="0" err="1">
                <a:solidFill>
                  <a:srgbClr val="800000"/>
                </a:solidFill>
                <a:latin typeface="Ubuntu" panose="020B0504030602030204" pitchFamily="34" charset="0"/>
              </a:rPr>
              <a:t>var</a:t>
            </a:r>
            <a:r>
              <a:rPr lang="es-CO" sz="2600" b="1" dirty="0">
                <a:solidFill>
                  <a:srgbClr val="800000"/>
                </a:solidFill>
                <a:latin typeface="Ubuntu" panose="020B0504030602030204" pitchFamily="34" charset="0"/>
              </a:rPr>
              <a:t>_</a:t>
            </a:r>
            <a:r>
              <a:rPr lang="es-CO" sz="2600" dirty="0">
                <a:solidFill>
                  <a:schemeClr val="bg2">
                    <a:lumMod val="50000"/>
                  </a:schemeClr>
                </a:solidFill>
                <a:latin typeface="Ubuntu" panose="020B0504030602030204" pitchFamily="34" charset="0"/>
              </a:rPr>
              <a:t>.</a:t>
            </a:r>
          </a:p>
        </p:txBody>
      </p:sp>
    </p:spTree>
    <p:extLst>
      <p:ext uri="{BB962C8B-B14F-4D97-AF65-F5344CB8AC3E}">
        <p14:creationId xmlns:p14="http://schemas.microsoft.com/office/powerpoint/2010/main" val="2548415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Variables en </a:t>
            </a:r>
            <a:r>
              <a:rPr lang="es-CO" sz="3600" b="1" dirty="0" err="1">
                <a:solidFill>
                  <a:srgbClr val="FF0062"/>
                </a:solidFill>
                <a:latin typeface="Ubuntu" panose="020B0504030602030204" pitchFamily="34" charset="0"/>
              </a:rPr>
              <a:t>Javascript</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4093428"/>
          </a:xfrm>
          <a:prstGeom prst="rect">
            <a:avLst/>
          </a:prstGeom>
        </p:spPr>
        <p:txBody>
          <a:bodyPr wrap="square">
            <a:spAutoFit/>
          </a:bodyPr>
          <a:lstStyle/>
          <a:p>
            <a:pPr marL="457200" indent="-457200" algn="just">
              <a:buFont typeface="Arial" panose="020B0604020202020204" pitchFamily="34" charset="0"/>
              <a:buChar char="•"/>
            </a:pPr>
            <a:r>
              <a:rPr lang="es-CO" sz="2600" dirty="0">
                <a:solidFill>
                  <a:schemeClr val="bg2">
                    <a:lumMod val="50000"/>
                  </a:schemeClr>
                </a:solidFill>
                <a:latin typeface="Ubuntu" panose="020B0504030602030204" pitchFamily="34" charset="0"/>
              </a:rPr>
              <a:t>Las variables se pueden declara de 2 formas:</a:t>
            </a:r>
          </a:p>
          <a:p>
            <a:pPr marL="457200" indent="-457200" algn="just">
              <a:buFont typeface="Arial" panose="020B0604020202020204" pitchFamily="34" charset="0"/>
              <a:buChar char="•"/>
            </a:pPr>
            <a:r>
              <a:rPr lang="es-CO" sz="2600" b="1" dirty="0">
                <a:solidFill>
                  <a:schemeClr val="bg2">
                    <a:lumMod val="50000"/>
                  </a:schemeClr>
                </a:solidFill>
                <a:latin typeface="Ubuntu" panose="020B0504030602030204" pitchFamily="34" charset="0"/>
              </a:rPr>
              <a:t>Usando la palabra </a:t>
            </a:r>
            <a:r>
              <a:rPr lang="es-CO" sz="2600" b="1" dirty="0" err="1">
                <a:solidFill>
                  <a:schemeClr val="bg2">
                    <a:lumMod val="50000"/>
                  </a:schemeClr>
                </a:solidFill>
                <a:latin typeface="Ubuntu" panose="020B0504030602030204" pitchFamily="34" charset="0"/>
              </a:rPr>
              <a:t>var</a:t>
            </a:r>
            <a:r>
              <a:rPr lang="es-CO" sz="2600" b="1" dirty="0">
                <a:solidFill>
                  <a:schemeClr val="bg2">
                    <a:lumMod val="50000"/>
                  </a:schemeClr>
                </a:solidFill>
                <a:latin typeface="Ubuntu" panose="020B0504030602030204" pitchFamily="34" charset="0"/>
              </a:rPr>
              <a:t> (Alcance contextual)</a:t>
            </a:r>
            <a:r>
              <a:rPr lang="es-CO" sz="2600" dirty="0">
                <a:solidFill>
                  <a:schemeClr val="bg2">
                    <a:lumMod val="50000"/>
                  </a:schemeClr>
                </a:solidFill>
                <a:latin typeface="Ubuntu" panose="020B0504030602030204" pitchFamily="34" charset="0"/>
              </a:rPr>
              <a:t>: </a:t>
            </a:r>
          </a:p>
          <a:p>
            <a:pPr lvl="1" algn="just"/>
            <a:r>
              <a:rPr lang="es-CO" sz="2600" b="1" dirty="0" err="1">
                <a:solidFill>
                  <a:srgbClr val="800000"/>
                </a:solidFill>
                <a:latin typeface="Ubuntu" panose="020B0504030602030204" pitchFamily="34" charset="0"/>
              </a:rPr>
              <a:t>var</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z</a:t>
            </a:r>
            <a:r>
              <a:rPr lang="es-CO" sz="2600" b="1" dirty="0">
                <a:solidFill>
                  <a:schemeClr val="bg2">
                    <a:lumMod val="50000"/>
                  </a:schemeClr>
                </a:solidFill>
                <a:latin typeface="Ubuntu" panose="020B0504030602030204" pitchFamily="34" charset="0"/>
              </a:rPr>
              <a:t> = </a:t>
            </a:r>
            <a:r>
              <a:rPr lang="es-CO" sz="2600" b="1" dirty="0">
                <a:solidFill>
                  <a:schemeClr val="accent6">
                    <a:lumMod val="50000"/>
                  </a:schemeClr>
                </a:solidFill>
                <a:latin typeface="Ubuntu" panose="020B0504030602030204" pitchFamily="34" charset="0"/>
              </a:rPr>
              <a:t>2</a:t>
            </a:r>
            <a:r>
              <a:rPr lang="es-CO" sz="2600" b="1" dirty="0">
                <a:solidFill>
                  <a:schemeClr val="bg2">
                    <a:lumMod val="50000"/>
                  </a:schemeClr>
                </a:solidFill>
                <a:latin typeface="Ubuntu" panose="020B0504030602030204" pitchFamily="34" charset="0"/>
              </a:rPr>
              <a:t>;</a:t>
            </a:r>
          </a:p>
          <a:p>
            <a:pPr lvl="1" algn="just"/>
            <a:r>
              <a:rPr lang="es-CO" sz="2600" b="1" dirty="0" err="1">
                <a:solidFill>
                  <a:srgbClr val="800000"/>
                </a:solidFill>
                <a:latin typeface="Ubuntu" panose="020B0504030602030204" pitchFamily="34" charset="0"/>
              </a:rPr>
              <a:t>var</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a</a:t>
            </a:r>
            <a:r>
              <a:rPr lang="es-CO" sz="2600" b="1" dirty="0">
                <a:solidFill>
                  <a:schemeClr val="bg2">
                    <a:lumMod val="50000"/>
                  </a:schemeClr>
                </a:solidFill>
                <a:latin typeface="Ubuntu" panose="020B0504030602030204" pitchFamily="34" charset="0"/>
              </a:rPr>
              <a:t> = </a:t>
            </a:r>
            <a:r>
              <a:rPr lang="es-CO" sz="2600" b="1" dirty="0">
                <a:solidFill>
                  <a:schemeClr val="accent6">
                    <a:lumMod val="50000"/>
                  </a:schemeClr>
                </a:solidFill>
                <a:latin typeface="Ubuntu" panose="020B0504030602030204" pitchFamily="34" charset="0"/>
              </a:rPr>
              <a:t>0</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b</a:t>
            </a:r>
            <a:r>
              <a:rPr lang="es-CO" sz="2600" b="1" dirty="0">
                <a:solidFill>
                  <a:schemeClr val="bg2">
                    <a:lumMod val="50000"/>
                  </a:schemeClr>
                </a:solidFill>
                <a:latin typeface="Ubuntu" panose="020B0504030602030204" pitchFamily="34" charset="0"/>
              </a:rPr>
              <a:t> = </a:t>
            </a:r>
            <a:r>
              <a:rPr lang="es-CO" sz="2600" b="1" dirty="0">
                <a:solidFill>
                  <a:schemeClr val="accent6">
                    <a:lumMod val="50000"/>
                  </a:schemeClr>
                </a:solidFill>
                <a:latin typeface="Ubuntu" panose="020B0504030602030204" pitchFamily="34" charset="0"/>
              </a:rPr>
              <a:t>0</a:t>
            </a:r>
            <a:r>
              <a:rPr lang="es-CO" sz="2600" b="1" dirty="0">
                <a:solidFill>
                  <a:schemeClr val="bg2">
                    <a:lumMod val="50000"/>
                  </a:schemeClr>
                </a:solidFill>
                <a:latin typeface="Ubuntu" panose="020B0504030602030204" pitchFamily="34" charset="0"/>
              </a:rPr>
              <a:t>;</a:t>
            </a:r>
          </a:p>
          <a:p>
            <a:pPr lvl="1" algn="just"/>
            <a:r>
              <a:rPr lang="es-CO" sz="2600" dirty="0">
                <a:solidFill>
                  <a:schemeClr val="bg2">
                    <a:lumMod val="50000"/>
                  </a:schemeClr>
                </a:solidFill>
                <a:latin typeface="Ubuntu" panose="020B0504030602030204" pitchFamily="34" charset="0"/>
              </a:rPr>
              <a:t>Se puede obtener el valor de la variable llamándola por su nombre: </a:t>
            </a:r>
            <a:r>
              <a:rPr lang="es-CO" sz="2600" b="1" dirty="0">
                <a:solidFill>
                  <a:srgbClr val="002060"/>
                </a:solidFill>
                <a:latin typeface="Ubuntu" panose="020B0504030602030204" pitchFamily="34" charset="0"/>
              </a:rPr>
              <a:t>z</a:t>
            </a:r>
            <a:r>
              <a:rPr lang="es-CO" sz="2600" dirty="0">
                <a:solidFill>
                  <a:schemeClr val="bg2">
                    <a:lumMod val="50000"/>
                  </a:schemeClr>
                </a:solidFill>
                <a:latin typeface="Ubuntu" panose="020B0504030602030204" pitchFamily="34" charset="0"/>
              </a:rPr>
              <a:t>; </a:t>
            </a:r>
          </a:p>
          <a:p>
            <a:pPr marL="457200" indent="-457200" algn="just">
              <a:buFont typeface="Arial" panose="020B0604020202020204" pitchFamily="34" charset="0"/>
              <a:buChar char="•"/>
            </a:pPr>
            <a:r>
              <a:rPr lang="es-CO" sz="2600" b="1" dirty="0">
                <a:solidFill>
                  <a:schemeClr val="bg2">
                    <a:lumMod val="50000"/>
                  </a:schemeClr>
                </a:solidFill>
                <a:latin typeface="Ubuntu" panose="020B0504030602030204" pitchFamily="34" charset="0"/>
              </a:rPr>
              <a:t>Usando la palabra </a:t>
            </a:r>
            <a:r>
              <a:rPr lang="es-CO" sz="2600" b="1" dirty="0" err="1">
                <a:solidFill>
                  <a:schemeClr val="bg2">
                    <a:lumMod val="50000"/>
                  </a:schemeClr>
                </a:solidFill>
                <a:latin typeface="Ubuntu" panose="020B0504030602030204" pitchFamily="34" charset="0"/>
              </a:rPr>
              <a:t>let</a:t>
            </a:r>
            <a:r>
              <a:rPr lang="es-CO" sz="2600" b="1" dirty="0">
                <a:solidFill>
                  <a:schemeClr val="bg2">
                    <a:lumMod val="50000"/>
                  </a:schemeClr>
                </a:solidFill>
                <a:latin typeface="Ubuntu" panose="020B0504030602030204" pitchFamily="34" charset="0"/>
              </a:rPr>
              <a:t> (Alcance local)</a:t>
            </a:r>
            <a:r>
              <a:rPr lang="es-CO" sz="2600" dirty="0">
                <a:solidFill>
                  <a:schemeClr val="bg2">
                    <a:lumMod val="50000"/>
                  </a:schemeClr>
                </a:solidFill>
                <a:latin typeface="Ubuntu" panose="020B0504030602030204" pitchFamily="34" charset="0"/>
              </a:rPr>
              <a:t>: </a:t>
            </a:r>
            <a:r>
              <a:rPr lang="es-CO" sz="2600" b="1" dirty="0" err="1">
                <a:solidFill>
                  <a:srgbClr val="800000"/>
                </a:solidFill>
                <a:latin typeface="Ubuntu" panose="020B0504030602030204" pitchFamily="34" charset="0"/>
              </a:rPr>
              <a:t>let</a:t>
            </a:r>
            <a:r>
              <a:rPr lang="es-CO" sz="2600" b="1" dirty="0">
                <a:solidFill>
                  <a:schemeClr val="bg2">
                    <a:lumMod val="50000"/>
                  </a:schemeClr>
                </a:solidFill>
                <a:latin typeface="Ubuntu" panose="020B0504030602030204" pitchFamily="34" charset="0"/>
              </a:rPr>
              <a:t> </a:t>
            </a:r>
            <a:r>
              <a:rPr lang="es-CO" sz="2600" b="1" dirty="0">
                <a:solidFill>
                  <a:srgbClr val="002060"/>
                </a:solidFill>
                <a:latin typeface="Ubuntu" panose="020B0504030602030204" pitchFamily="34" charset="0"/>
              </a:rPr>
              <a:t>w</a:t>
            </a:r>
            <a:r>
              <a:rPr lang="es-CO" sz="2600" b="1" dirty="0">
                <a:solidFill>
                  <a:schemeClr val="bg2">
                    <a:lumMod val="50000"/>
                  </a:schemeClr>
                </a:solidFill>
                <a:latin typeface="Ubuntu" panose="020B0504030602030204" pitchFamily="34" charset="0"/>
              </a:rPr>
              <a:t> = </a:t>
            </a:r>
            <a:r>
              <a:rPr lang="es-CO" sz="2600" b="1" dirty="0">
                <a:solidFill>
                  <a:schemeClr val="accent6">
                    <a:lumMod val="50000"/>
                  </a:schemeClr>
                </a:solidFill>
                <a:latin typeface="Ubuntu" panose="020B0504030602030204" pitchFamily="34" charset="0"/>
              </a:rPr>
              <a:t>10</a:t>
            </a:r>
            <a:r>
              <a:rPr lang="es-CO" sz="2600" b="1" dirty="0">
                <a:solidFill>
                  <a:schemeClr val="bg2">
                    <a:lumMod val="50000"/>
                  </a:schemeClr>
                </a:solidFill>
                <a:latin typeface="Ubuntu" panose="020B0504030602030204" pitchFamily="34" charset="0"/>
              </a:rPr>
              <a:t>;</a:t>
            </a:r>
          </a:p>
          <a:p>
            <a:pPr marL="457200" indent="-457200" algn="just">
              <a:buFont typeface="Arial" panose="020B0604020202020204" pitchFamily="34" charset="0"/>
              <a:buChar char="•"/>
            </a:pPr>
            <a:r>
              <a:rPr lang="es-CO" sz="2600" dirty="0">
                <a:solidFill>
                  <a:schemeClr val="bg2">
                    <a:lumMod val="50000"/>
                  </a:schemeClr>
                </a:solidFill>
                <a:latin typeface="Ubuntu" panose="020B0504030602030204" pitchFamily="34" charset="0"/>
              </a:rPr>
              <a:t>Con la palabra </a:t>
            </a:r>
            <a:r>
              <a:rPr lang="es-CO" sz="2600" b="1" dirty="0" err="1">
                <a:solidFill>
                  <a:schemeClr val="bg2">
                    <a:lumMod val="50000"/>
                  </a:schemeClr>
                </a:solidFill>
                <a:latin typeface="Ubuntu" panose="020B0504030602030204" pitchFamily="34" charset="0"/>
              </a:rPr>
              <a:t>var</a:t>
            </a:r>
            <a:r>
              <a:rPr lang="es-CO" sz="2600" dirty="0">
                <a:solidFill>
                  <a:schemeClr val="bg2">
                    <a:lumMod val="50000"/>
                  </a:schemeClr>
                </a:solidFill>
                <a:latin typeface="Ubuntu" panose="020B0504030602030204" pitchFamily="34" charset="0"/>
              </a:rPr>
              <a:t>, se declara la variable a nivel del contexto de ejecución en curso.</a:t>
            </a:r>
          </a:p>
          <a:p>
            <a:pPr marL="457200" indent="-457200" algn="just">
              <a:buFont typeface="Arial" panose="020B0604020202020204" pitchFamily="34" charset="0"/>
              <a:buChar char="•"/>
            </a:pPr>
            <a:endParaRPr lang="es-CO" sz="2600" b="1"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823839663"/>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ntilla institucional versión 1" id="{F3C07190-F706-40B0-AEF3-D2B6027D0964}" vid="{99726FCE-C218-418C-A1EE-4FAB13676F9E}"/>
    </a:ext>
  </a:extLst>
</a:theme>
</file>

<file path=docProps/app.xml><?xml version="1.0" encoding="utf-8"?>
<Properties xmlns="http://schemas.openxmlformats.org/officeDocument/2006/extended-properties" xmlns:vt="http://schemas.openxmlformats.org/officeDocument/2006/docPropsVTypes">
  <Template>Tema de Office</Template>
  <TotalTime>2520</TotalTime>
  <Words>1804</Words>
  <Application>Microsoft Office PowerPoint</Application>
  <PresentationFormat>Panorámica</PresentationFormat>
  <Paragraphs>234</Paragraphs>
  <Slides>33</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33</vt:i4>
      </vt:variant>
    </vt:vector>
  </HeadingPairs>
  <TitlesOfParts>
    <vt:vector size="38" baseType="lpstr">
      <vt:lpstr>Ubuntu</vt:lpstr>
      <vt:lpstr>Calibri Light</vt:lpstr>
      <vt:lpstr>Arial</vt:lpstr>
      <vt:lpstr>Calibri</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Microsoft Office User</dc:creator>
  <cp:lastModifiedBy>Sergio Arturo Medina Castillo</cp:lastModifiedBy>
  <cp:revision>345</cp:revision>
  <dcterms:created xsi:type="dcterms:W3CDTF">2021-04-09T17:18:33Z</dcterms:created>
  <dcterms:modified xsi:type="dcterms:W3CDTF">2021-09-27T01:20:44Z</dcterms:modified>
</cp:coreProperties>
</file>

<file path=docProps/thumbnail.jpeg>
</file>